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E603B"/>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E603B"/>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E603B"/>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E603B"/>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E603B"/>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E603B"/>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E603B"/>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E603B"/>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E603B"/>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93741C"/>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Palatino"/>
          <a:ea typeface="Palatino"/>
          <a:cs typeface="Palatino"/>
        </a:font>
        <a:srgbClr val="FFFDE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Palatino"/>
          <a:ea typeface="Palatino"/>
          <a:cs typeface="Palatino"/>
        </a:font>
        <a:srgbClr val="93741C"/>
      </a:tcTxStyle>
      <a:tcStyle>
        <a:tcBdr>
          <a:left>
            <a:ln w="12700" cap="flat">
              <a:solidFill>
                <a:srgbClr val="808251"/>
              </a:solidFill>
              <a:prstDash val="solid"/>
              <a:miter lim="400000"/>
            </a:ln>
          </a:left>
          <a:right>
            <a:ln w="12700" cap="flat">
              <a:solidFill>
                <a:srgbClr val="808251"/>
              </a:solidFill>
              <a:prstDash val="solid"/>
              <a:miter lim="400000"/>
            </a:ln>
          </a:right>
          <a:top>
            <a:ln w="254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Palatino"/>
          <a:ea typeface="Palatino"/>
          <a:cs typeface="Palatino"/>
        </a:font>
        <a:srgbClr val="FFFDE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C7B018BB-80A7-4F77-B60F-C8B233D01FF8}" styleName="">
    <a:tblBg/>
    <a:wholeTbl>
      <a:tcTxStyle b="off" i="off">
        <a:font>
          <a:latin typeface="Palatino"/>
          <a:ea typeface="Palatino"/>
          <a:cs typeface="Palatino"/>
        </a:font>
        <a:srgbClr val="5D5449">
          <a:alpha val="91000"/>
        </a:srgbClr>
      </a:tcTxStyle>
      <a:tcStyle>
        <a:tcBdr>
          <a:left>
            <a:ln w="12700" cap="flat">
              <a:noFill/>
              <a:miter lim="400000"/>
            </a:ln>
          </a:left>
          <a:right>
            <a:ln w="12700" cap="flat">
              <a:noFill/>
              <a:miter lim="400000"/>
            </a:ln>
          </a:right>
          <a:top>
            <a:ln w="12700" cap="flat">
              <a:solidFill>
                <a:srgbClr val="9B854B">
                  <a:alpha val="56000"/>
                </a:srgbClr>
              </a:solidFill>
              <a:prstDash val="solid"/>
              <a:miter lim="400000"/>
            </a:ln>
          </a:top>
          <a:bottom>
            <a:ln w="12700" cap="flat">
              <a:solidFill>
                <a:srgbClr val="9B854B">
                  <a:alpha val="56000"/>
                </a:srgbClr>
              </a:solidFill>
              <a:prstDash val="solid"/>
              <a:miter lim="400000"/>
            </a:ln>
          </a:bottom>
          <a:insideH>
            <a:ln w="12700" cap="flat">
              <a:solidFill>
                <a:srgbClr val="9B854B">
                  <a:alpha val="56000"/>
                </a:srgbClr>
              </a:solidFill>
              <a:prstDash val="solid"/>
              <a:miter lim="400000"/>
            </a:ln>
          </a:insideH>
          <a:insideV>
            <a:ln w="12700" cap="flat">
              <a:noFill/>
              <a:miter lim="400000"/>
            </a:ln>
          </a:insideV>
        </a:tcBdr>
        <a:fill>
          <a:noFill/>
        </a:fill>
      </a:tcStyle>
    </a:wholeTbl>
    <a:band2H>
      <a:tcTxStyle b="def" i="def"/>
      <a:tcStyle>
        <a:tcBdr/>
        <a:fill>
          <a:solidFill>
            <a:srgbClr val="CC9833">
              <a:alpha val="8000"/>
            </a:srgbClr>
          </a:solidFill>
        </a:fill>
      </a:tcStyle>
    </a:band2H>
    <a:firstCol>
      <a:tcTxStyle b="off" i="off">
        <a:font>
          <a:latin typeface="Palatino"/>
          <a:ea typeface="Palatino"/>
          <a:cs typeface="Palatino"/>
        </a:font>
        <a:srgbClr val="5D5449">
          <a:alpha val="91000"/>
        </a:srgbClr>
      </a:tcTxStyle>
      <a:tcStyle>
        <a:tcBdr>
          <a:left>
            <a:ln w="12700" cap="flat">
              <a:solidFill>
                <a:srgbClr val="9B854B">
                  <a:alpha val="56000"/>
                </a:srgbClr>
              </a:solidFill>
              <a:prstDash val="solid"/>
              <a:miter lim="400000"/>
            </a:ln>
          </a:left>
          <a:right>
            <a:ln w="12700" cap="flat">
              <a:noFill/>
              <a:miter lim="400000"/>
            </a:ln>
          </a:right>
          <a:top>
            <a:ln w="12700" cap="flat">
              <a:solidFill>
                <a:srgbClr val="9B854B">
                  <a:alpha val="56000"/>
                </a:srgbClr>
              </a:solidFill>
              <a:prstDash val="solid"/>
              <a:miter lim="400000"/>
            </a:ln>
          </a:top>
          <a:bottom>
            <a:ln w="12700" cap="flat">
              <a:solidFill>
                <a:srgbClr val="9B854B">
                  <a:alpha val="56000"/>
                </a:srgbClr>
              </a:solidFill>
              <a:prstDash val="solid"/>
              <a:miter lim="400000"/>
            </a:ln>
          </a:bottom>
          <a:insideH>
            <a:ln w="12700" cap="flat">
              <a:solidFill>
                <a:srgbClr val="9B854B">
                  <a:alpha val="56000"/>
                </a:srgbClr>
              </a:solidFill>
              <a:prstDash val="solid"/>
              <a:miter lim="400000"/>
            </a:ln>
          </a:insideH>
          <a:insideV>
            <a:ln w="12700" cap="flat">
              <a:noFill/>
              <a:miter lim="400000"/>
            </a:ln>
          </a:insideV>
        </a:tcBdr>
        <a:fill>
          <a:solidFill>
            <a:srgbClr val="C6BAA9">
              <a:alpha val="31000"/>
            </a:srgbClr>
          </a:solidFill>
        </a:fill>
      </a:tcStyle>
    </a:firstCol>
    <a:lastRow>
      <a:tcTxStyle b="off" i="off">
        <a:font>
          <a:latin typeface="Palatino"/>
          <a:ea typeface="Palatino"/>
          <a:cs typeface="Palatino"/>
        </a:font>
        <a:srgbClr val="5D5449">
          <a:alpha val="91000"/>
        </a:srgbClr>
      </a:tcTxStyle>
      <a:tcStyle>
        <a:tcBdr>
          <a:left>
            <a:ln w="12700" cap="flat">
              <a:noFill/>
              <a:miter lim="400000"/>
            </a:ln>
          </a:left>
          <a:right>
            <a:ln w="12700" cap="flat">
              <a:noFill/>
              <a:miter lim="400000"/>
            </a:ln>
          </a:right>
          <a:top>
            <a:ln w="25400" cap="flat">
              <a:solidFill>
                <a:srgbClr val="9B854B">
                  <a:alpha val="56000"/>
                </a:srgbClr>
              </a:solidFill>
              <a:prstDash val="solid"/>
              <a:miter lim="400000"/>
            </a:ln>
          </a:top>
          <a:bottom>
            <a:ln w="12700" cap="flat">
              <a:solidFill>
                <a:srgbClr val="9B854B">
                  <a:alpha val="56000"/>
                </a:srgbClr>
              </a:solidFill>
              <a:prstDash val="solid"/>
              <a:miter lim="400000"/>
            </a:ln>
          </a:bottom>
          <a:insideH>
            <a:ln w="12700" cap="flat">
              <a:solidFill>
                <a:srgbClr val="9B854B">
                  <a:alpha val="56000"/>
                </a:srgbClr>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5D5449">
          <a:alpha val="91000"/>
        </a:srgbClr>
      </a:tcTxStyle>
      <a:tcStyle>
        <a:tcBdr>
          <a:left>
            <a:ln w="12700" cap="flat">
              <a:noFill/>
              <a:miter lim="400000"/>
            </a:ln>
          </a:left>
          <a:right>
            <a:ln w="12700" cap="flat">
              <a:noFill/>
              <a:miter lim="400000"/>
            </a:ln>
          </a:right>
          <a:top>
            <a:ln w="12700" cap="flat">
              <a:solidFill>
                <a:srgbClr val="9B854B">
                  <a:alpha val="10000"/>
                </a:srgbClr>
              </a:solidFill>
              <a:prstDash val="solid"/>
              <a:miter lim="400000"/>
            </a:ln>
          </a:top>
          <a:bottom>
            <a:ln w="12700" cap="flat">
              <a:solidFill>
                <a:srgbClr val="9B854B">
                  <a:alpha val="10000"/>
                </a:srgbClr>
              </a:solidFill>
              <a:prstDash val="solid"/>
              <a:miter lim="400000"/>
            </a:ln>
          </a:bottom>
          <a:insideH>
            <a:ln w="12700" cap="flat">
              <a:solidFill>
                <a:srgbClr val="9B854B">
                  <a:alpha val="10000"/>
                </a:srgbClr>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EEE7283C-3CF3-47DC-8721-378D4A62B228}" styleName="">
    <a:tblBg/>
    <a:wholeTbl>
      <a:tcTxStyle b="off" i="off">
        <a:font>
          <a:latin typeface="Palatino"/>
          <a:ea typeface="Palatino"/>
          <a:cs typeface="Palatino"/>
        </a:font>
        <a:srgbClr val="FFFDE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blipFill rotWithShape="1">
            <a:blip r:embed="rId1"/>
            <a:srcRect l="0" t="0" r="0" b="0"/>
            <a:tile tx="0" ty="0" sx="100000" sy="100000" flip="none" algn="tl"/>
          </a:blipFill>
        </a:fill>
      </a:tcStyle>
    </a:band2H>
    <a:firstCol>
      <a:tcTxStyle b="off" i="off">
        <a:font>
          <a:latin typeface="Palatino"/>
          <a:ea typeface="Palatino"/>
          <a:cs typeface="Palatino"/>
        </a:font>
        <a:srgbClr val="FFFDE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solidFill>
                <a:srgbClr val="FFFDEF"/>
              </a:solidFill>
              <a:prstDash val="solid"/>
              <a:miter lim="400000"/>
            </a:ln>
          </a:insideV>
        </a:tcBdr>
        <a:fill>
          <a:noFill/>
        </a:fill>
      </a:tcStyle>
    </a:firstCol>
    <a:lastRow>
      <a:tcTxStyle b="off" i="off">
        <a:font>
          <a:latin typeface="Palatino"/>
          <a:ea typeface="Palatino"/>
          <a:cs typeface="Palatino"/>
        </a:font>
        <a:srgbClr val="FFFDE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DE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Palatino"/>
          <a:ea typeface="Palatino"/>
          <a:cs typeface="Palatino"/>
        </a:font>
        <a:srgbClr val="5D5449">
          <a:alpha val="91000"/>
        </a:srgbClr>
      </a:tcTxStyle>
      <a:tcStyle>
        <a:tcBdr>
          <a:left>
            <a:ln w="12700" cap="flat">
              <a:noFill/>
              <a:miter lim="400000"/>
            </a:ln>
          </a:left>
          <a:right>
            <a:ln w="12700" cap="flat">
              <a:noFill/>
              <a:miter lim="400000"/>
            </a:ln>
          </a:right>
          <a:top>
            <a:ln w="12700" cap="flat">
              <a:solidFill>
                <a:srgbClr val="653B32">
                  <a:alpha val="51000"/>
                </a:srgbClr>
              </a:solidFill>
              <a:custDash>
                <a:ds d="200000" sp="200000"/>
              </a:custDash>
              <a:miter lim="400000"/>
            </a:ln>
          </a:top>
          <a:bottom>
            <a:ln w="12700" cap="flat">
              <a:solidFill>
                <a:srgbClr val="653B32">
                  <a:alpha val="51000"/>
                </a:srgbClr>
              </a:solidFill>
              <a:custDash>
                <a:ds d="200000" sp="200000"/>
              </a:custDash>
              <a:miter lim="400000"/>
            </a:ln>
          </a:bottom>
          <a:insideH>
            <a:ln w="12700" cap="flat">
              <a:solidFill>
                <a:srgbClr val="653B32">
                  <a:alpha val="51000"/>
                </a:srgbClr>
              </a:solidFill>
              <a:custDash>
                <a:ds d="200000" sp="200000"/>
              </a:custDash>
              <a:miter lim="400000"/>
            </a:ln>
          </a:insideH>
          <a:insideV>
            <a:ln w="12700" cap="flat">
              <a:noFill/>
              <a:miter lim="400000"/>
            </a:ln>
          </a:insideV>
        </a:tcBdr>
        <a:fill>
          <a:noFill/>
        </a:fill>
      </a:tcStyle>
    </a:wholeTbl>
    <a:band2H>
      <a:tcTxStyle b="def" i="def"/>
      <a:tcStyle>
        <a:tcBdr/>
        <a:fill>
          <a:solidFill>
            <a:srgbClr val="D1C6B8">
              <a:alpha val="31000"/>
            </a:srgbClr>
          </a:solidFill>
        </a:fill>
      </a:tcStyle>
    </a:band2H>
    <a:firstCol>
      <a:tcTxStyle b="off" i="off">
        <a:font>
          <a:latin typeface="Palatino"/>
          <a:ea typeface="Palatino"/>
          <a:cs typeface="Palatino"/>
        </a:font>
        <a:srgbClr val="5D5449">
          <a:alpha val="91000"/>
        </a:srgbClr>
      </a:tcTxStyle>
      <a:tcStyle>
        <a:tcBdr>
          <a:left>
            <a:ln w="12700" cap="flat">
              <a:solidFill>
                <a:srgbClr val="653B32">
                  <a:alpha val="51000"/>
                </a:srgbClr>
              </a:solidFill>
              <a:prstDash val="solid"/>
              <a:miter lim="400000"/>
            </a:ln>
          </a:left>
          <a:right>
            <a:ln w="12700" cap="flat">
              <a:solidFill>
                <a:srgbClr val="653B32">
                  <a:alpha val="51000"/>
                </a:srgbClr>
              </a:solidFill>
              <a:prstDash val="solid"/>
              <a:miter lim="400000"/>
            </a:ln>
          </a:right>
          <a:top>
            <a:ln w="12700" cap="flat">
              <a:solidFill>
                <a:srgbClr val="653B32">
                  <a:alpha val="51000"/>
                </a:srgbClr>
              </a:solidFill>
              <a:custDash>
                <a:ds d="200000" sp="200000"/>
              </a:custDash>
              <a:miter lim="400000"/>
            </a:ln>
          </a:top>
          <a:bottom>
            <a:ln w="12700" cap="flat">
              <a:solidFill>
                <a:srgbClr val="653B32">
                  <a:alpha val="51000"/>
                </a:srgbClr>
              </a:solidFill>
              <a:custDash>
                <a:ds d="200000" sp="200000"/>
              </a:custDash>
              <a:miter lim="400000"/>
            </a:ln>
          </a:bottom>
          <a:insideH>
            <a:ln w="12700" cap="flat">
              <a:solidFill>
                <a:srgbClr val="653B32">
                  <a:alpha val="51000"/>
                </a:srgbClr>
              </a:solidFill>
              <a:custDash>
                <a:ds d="200000" sp="200000"/>
              </a:custDash>
              <a:miter lim="400000"/>
            </a:ln>
          </a:insideH>
          <a:insideV>
            <a:ln w="12700" cap="flat">
              <a:solidFill>
                <a:srgbClr val="653B32">
                  <a:alpha val="51000"/>
                </a:srgbClr>
              </a:solidFill>
              <a:prstDash val="solid"/>
              <a:miter lim="400000"/>
            </a:ln>
          </a:insideV>
        </a:tcBdr>
        <a:fill>
          <a:noFill/>
        </a:fill>
      </a:tcStyle>
    </a:firstCol>
    <a:lastRow>
      <a:tcTxStyle b="off" i="off">
        <a:font>
          <a:latin typeface="Palatino"/>
          <a:ea typeface="Palatino"/>
          <a:cs typeface="Palatino"/>
        </a:font>
        <a:srgbClr val="FFFDEF"/>
      </a:tcTxStyle>
      <a:tcStyle>
        <a:tcBdr>
          <a:left>
            <a:ln w="12700" cap="flat">
              <a:noFill/>
              <a:miter lim="400000"/>
            </a:ln>
          </a:left>
          <a:right>
            <a:ln w="12700" cap="flat">
              <a:noFill/>
              <a:miter lim="400000"/>
            </a:ln>
          </a:right>
          <a:top>
            <a:ln w="12700" cap="flat">
              <a:solidFill>
                <a:srgbClr val="653B32">
                  <a:alpha val="51000"/>
                </a:srgbClr>
              </a:solidFill>
              <a:prstDash val="solid"/>
              <a:miter lim="400000"/>
            </a:ln>
          </a:top>
          <a:bottom>
            <a:ln w="12700" cap="flat">
              <a:solidFill>
                <a:srgbClr val="653B32">
                  <a:alpha val="51000"/>
                </a:srgbClr>
              </a:solidFill>
              <a:prstDash val="solid"/>
              <a:miter lim="400000"/>
            </a:ln>
          </a:bottom>
          <a:insideH>
            <a:ln w="12700" cap="flat">
              <a:solidFill>
                <a:srgbClr val="653B32">
                  <a:alpha val="51000"/>
                </a:srgbClr>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DEF"/>
      </a:tcTxStyle>
      <a:tcStyle>
        <a:tcBdr>
          <a:left>
            <a:ln w="12700" cap="flat">
              <a:noFill/>
              <a:miter lim="400000"/>
            </a:ln>
          </a:left>
          <a:right>
            <a:ln w="12700" cap="flat">
              <a:noFill/>
              <a:miter lim="400000"/>
            </a:ln>
          </a:right>
          <a:top>
            <a:ln w="12700" cap="flat">
              <a:solidFill>
                <a:srgbClr val="653B32">
                  <a:alpha val="51000"/>
                </a:srgbClr>
              </a:solidFill>
              <a:prstDash val="solid"/>
              <a:miter lim="400000"/>
            </a:ln>
          </a:top>
          <a:bottom>
            <a:ln w="12700" cap="flat">
              <a:solidFill>
                <a:srgbClr val="653B32">
                  <a:alpha val="51000"/>
                </a:srgbClr>
              </a:solidFill>
              <a:prstDash val="solid"/>
              <a:miter lim="400000"/>
            </a:ln>
          </a:bottom>
          <a:insideH>
            <a:ln w="12700" cap="flat">
              <a:solidFill>
                <a:srgbClr val="653B32">
                  <a:alpha val="51000"/>
                </a:srgb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Palatino"/>
          <a:ea typeface="Palatino"/>
          <a:cs typeface="Palatino"/>
        </a:font>
        <a:srgbClr val="5D5449">
          <a:alpha val="91000"/>
        </a:srgb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6BAA9">
              <a:alpha val="31000"/>
            </a:srgbClr>
          </a:solidFill>
        </a:fill>
      </a:tcStyle>
    </a:wholeTbl>
    <a:band2H>
      <a:tcTxStyle b="def" i="def"/>
      <a:tcStyle>
        <a:tcBdr/>
        <a:fill>
          <a:solidFill>
            <a:srgbClr val="C6BAA9">
              <a:alpha val="31000"/>
            </a:srgbClr>
          </a:solidFill>
        </a:fill>
      </a:tcStyle>
    </a:band2H>
    <a:firstCol>
      <a:tcTxStyle b="off" i="off">
        <a:font>
          <a:latin typeface="Palatino"/>
          <a:ea typeface="Palatino"/>
          <a:cs typeface="Palatino"/>
        </a:font>
        <a:srgbClr val="5D5449">
          <a:alpha val="91000"/>
        </a:srgbClr>
      </a:tcTxStyle>
      <a:tcStyle>
        <a:tcBdr>
          <a:left>
            <a:ln w="0" cap="flat">
              <a:noFill/>
              <a:miter lim="400000"/>
            </a:ln>
          </a:left>
          <a:right>
            <a:ln w="12700" cap="flat">
              <a:solidFill>
                <a:srgbClr val="797B80">
                  <a:alpha val="80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797C80">
                  <a:alpha val="80000"/>
                </a:srgbClr>
              </a:solidFill>
              <a:prstDash val="solid"/>
              <a:miter lim="400000"/>
            </a:ln>
          </a:insideV>
        </a:tcBdr>
        <a:fill>
          <a:solidFill>
            <a:srgbClr val="C6BAA9">
              <a:alpha val="31000"/>
            </a:srgbClr>
          </a:solidFill>
        </a:fill>
      </a:tcStyle>
    </a:firstCol>
    <a:lastRow>
      <a:tcTxStyle b="off" i="off">
        <a:font>
          <a:latin typeface="Palatino"/>
          <a:ea typeface="Palatino"/>
          <a:cs typeface="Palatino"/>
        </a:font>
        <a:srgbClr val="FFFDEF"/>
      </a:tcTxStyle>
      <a:tcStyle>
        <a:tcBdr>
          <a:left>
            <a:ln w="12700" cap="flat">
              <a:noFill/>
              <a:miter lim="400000"/>
            </a:ln>
          </a:left>
          <a:right>
            <a:ln w="12700" cap="flat">
              <a:noFill/>
              <a:miter lim="400000"/>
            </a:ln>
          </a:right>
          <a:top>
            <a:ln w="12700" cap="flat">
              <a:solidFill>
                <a:srgbClr val="797B80">
                  <a:alpha val="80000"/>
                </a:srgbClr>
              </a:solidFill>
              <a:prstDash val="solid"/>
              <a:miter lim="400000"/>
            </a:ln>
          </a:top>
          <a:bottom>
            <a:ln w="0" cap="flat">
              <a:noFill/>
              <a:miter lim="400000"/>
            </a:ln>
          </a:bottom>
          <a:insideH>
            <a:ln w="12700" cap="flat">
              <a:solidFill>
                <a:srgbClr val="797B80">
                  <a:alpha val="80000"/>
                </a:srgbClr>
              </a:solidFill>
              <a:prstDash val="solid"/>
              <a:miter lim="400000"/>
            </a:ln>
          </a:insideH>
          <a:insideV>
            <a:ln w="12700" cap="flat">
              <a:noFill/>
              <a:miter lim="400000"/>
            </a:ln>
          </a:insideV>
        </a:tcBdr>
        <a:fill>
          <a:solidFill>
            <a:srgbClr val="51504B">
              <a:alpha val="80000"/>
            </a:srgbClr>
          </a:solidFill>
        </a:fill>
      </a:tcStyle>
    </a:lastRow>
    <a:firstRow>
      <a:tcTxStyle b="off" i="off">
        <a:font>
          <a:latin typeface="Palatino"/>
          <a:ea typeface="Palatino"/>
          <a:cs typeface="Palatino"/>
        </a:font>
        <a:srgbClr val="FFFDEF"/>
      </a:tcTxStyle>
      <a:tcStyle>
        <a:tcBdr>
          <a:left>
            <a:ln w="12700" cap="flat">
              <a:noFill/>
              <a:miter lim="400000"/>
            </a:ln>
          </a:left>
          <a:right>
            <a:ln w="12700" cap="flat">
              <a:noFill/>
              <a:miter lim="400000"/>
            </a:ln>
          </a:right>
          <a:top>
            <a:ln w="0" cap="flat">
              <a:noFill/>
              <a:miter lim="400000"/>
            </a:ln>
          </a:top>
          <a:bottom>
            <a:ln w="12700" cap="flat">
              <a:solidFill>
                <a:srgbClr val="797B80">
                  <a:alpha val="80000"/>
                </a:srgbClr>
              </a:solidFill>
              <a:prstDash val="solid"/>
              <a:miter lim="400000"/>
            </a:ln>
          </a:bottom>
          <a:insideH>
            <a:ln w="12700" cap="flat">
              <a:solidFill>
                <a:srgbClr val="797B80">
                  <a:alpha val="80000"/>
                </a:srgbClr>
              </a:solidFill>
              <a:prstDash val="solid"/>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Palatino"/>
          <a:ea typeface="Palatino"/>
          <a:cs typeface="Palatino"/>
        </a:font>
        <a:srgbClr val="5D5449">
          <a:alpha val="91000"/>
        </a:srgbClr>
      </a:tcTxStyle>
      <a:tcStyle>
        <a:tcBdr>
          <a:left>
            <a:ln w="12700" cap="flat">
              <a:noFill/>
              <a:miter lim="400000"/>
            </a:ln>
          </a:left>
          <a:right>
            <a:ln w="12700" cap="flat">
              <a:noFill/>
              <a:miter lim="400000"/>
            </a:ln>
          </a:right>
          <a:top>
            <a:ln w="12700" cap="flat">
              <a:solidFill>
                <a:srgbClr val="5C5A52"/>
              </a:solidFill>
              <a:custDash>
                <a:ds d="200000" sp="200000"/>
              </a:custDash>
              <a:miter lim="400000"/>
            </a:ln>
          </a:top>
          <a:bottom>
            <a:ln w="12700" cap="flat">
              <a:solidFill>
                <a:srgbClr val="5C5A52"/>
              </a:solidFill>
              <a:custDash>
                <a:ds d="200000" sp="200000"/>
              </a:custDash>
              <a:miter lim="400000"/>
            </a:ln>
          </a:bottom>
          <a:insideH>
            <a:ln w="12700" cap="flat">
              <a:solidFill>
                <a:srgbClr val="5C5A52"/>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Palatino"/>
          <a:ea typeface="Palatino"/>
          <a:cs typeface="Palatino"/>
        </a:font>
        <a:srgbClr val="5D5449">
          <a:alpha val="91000"/>
        </a:srgbClr>
      </a:tcTxStyle>
      <a:tcStyle>
        <a:tcBdr>
          <a:left>
            <a:ln w="0" cap="flat">
              <a:noFill/>
              <a:miter lim="400000"/>
            </a:ln>
          </a:left>
          <a:right>
            <a:ln w="12700" cap="flat">
              <a:solidFill>
                <a:srgbClr val="5C5A52"/>
              </a:solidFill>
              <a:prstDash val="solid"/>
              <a:miter lim="400000"/>
            </a:ln>
          </a:right>
          <a:top>
            <a:ln w="12700" cap="flat">
              <a:solidFill>
                <a:srgbClr val="5C5A52"/>
              </a:solidFill>
              <a:custDash>
                <a:ds d="200000" sp="200000"/>
              </a:custDash>
              <a:miter lim="400000"/>
            </a:ln>
          </a:top>
          <a:bottom>
            <a:ln w="12700" cap="flat">
              <a:solidFill>
                <a:srgbClr val="5C5A52"/>
              </a:solidFill>
              <a:custDash>
                <a:ds d="200000" sp="200000"/>
              </a:custDash>
              <a:miter lim="400000"/>
            </a:ln>
          </a:bottom>
          <a:insideH>
            <a:ln w="12700" cap="flat">
              <a:solidFill>
                <a:srgbClr val="5C5A52"/>
              </a:solidFill>
              <a:custDash>
                <a:ds d="200000" sp="200000"/>
              </a:custDash>
              <a:miter lim="400000"/>
            </a:ln>
          </a:insideH>
          <a:insideV>
            <a:ln w="12700" cap="flat">
              <a:solidFill>
                <a:srgbClr val="5C5A52"/>
              </a:solidFill>
              <a:custDash>
                <a:ds d="200000" sp="200000"/>
              </a:custDash>
              <a:miter lim="400000"/>
            </a:ln>
          </a:insideV>
        </a:tcBdr>
        <a:fill>
          <a:noFill/>
        </a:fill>
      </a:tcStyle>
    </a:firstCol>
    <a:lastRow>
      <a:tcTxStyle b="off" i="off">
        <a:font>
          <a:latin typeface="Palatino"/>
          <a:ea typeface="Palatino"/>
          <a:cs typeface="Palatino"/>
        </a:font>
        <a:srgbClr val="5D5449">
          <a:alpha val="91000"/>
        </a:srgbClr>
      </a:tcTxStyle>
      <a:tcStyle>
        <a:tcBdr>
          <a:left>
            <a:ln w="12700" cap="flat">
              <a:noFill/>
              <a:miter lim="400000"/>
            </a:ln>
          </a:left>
          <a:right>
            <a:ln w="12700" cap="flat">
              <a:noFill/>
              <a:miter lim="400000"/>
            </a:ln>
          </a:right>
          <a:top>
            <a:ln w="12700" cap="flat">
              <a:solidFill>
                <a:srgbClr val="5C5A52"/>
              </a:solidFill>
              <a:prstDash val="solid"/>
              <a:miter lim="400000"/>
            </a:ln>
          </a:top>
          <a:bottom>
            <a:ln w="0" cap="flat">
              <a:noFill/>
              <a:miter lim="400000"/>
            </a:ln>
          </a:bottom>
          <a:insideH>
            <a:ln w="12700" cap="flat">
              <a:solidFill>
                <a:srgbClr val="5C5A52"/>
              </a:solidFill>
              <a:custDash>
                <a:ds d="200000" sp="200000"/>
              </a:custDash>
              <a:miter lim="400000"/>
            </a:ln>
          </a:insideH>
          <a:insideV>
            <a:ln w="12700" cap="flat">
              <a:noFill/>
              <a:miter lim="400000"/>
            </a:ln>
          </a:insideV>
        </a:tcBdr>
        <a:fill>
          <a:noFill/>
        </a:fill>
      </a:tcStyle>
    </a:lastRow>
    <a:firstRow>
      <a:tcTxStyle b="off" i="off">
        <a:font>
          <a:latin typeface="Palatino"/>
          <a:ea typeface="Palatino"/>
          <a:cs typeface="Palatino"/>
        </a:font>
        <a:srgbClr val="5D5449">
          <a:alpha val="91000"/>
        </a:srgbClr>
      </a:tcTxStyle>
      <a:tcStyle>
        <a:tcBdr>
          <a:left>
            <a:ln w="12700" cap="flat">
              <a:noFill/>
              <a:miter lim="400000"/>
            </a:ln>
          </a:left>
          <a:right>
            <a:ln w="12700" cap="flat">
              <a:noFill/>
              <a:miter lim="400000"/>
            </a:ln>
          </a:right>
          <a:top>
            <a:ln w="0" cap="flat">
              <a:noFill/>
              <a:miter lim="400000"/>
            </a:ln>
          </a:top>
          <a:bottom>
            <a:ln w="12700" cap="flat">
              <a:solidFill>
                <a:srgbClr val="5C5A52"/>
              </a:solidFill>
              <a:prstDash val="solid"/>
              <a:miter lim="400000"/>
            </a:ln>
          </a:bottom>
          <a:insideH>
            <a:ln w="12700" cap="flat">
              <a:solidFill>
                <a:srgbClr val="5C5A52"/>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s>

</file>

<file path=ppt/_rels/tableStyles.xml.rels><?xml version="1.0" encoding="UTF-8" standalone="yes"?><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Cím és felira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1270000" y="2540000"/>
            <a:ext cx="10464800" cy="2603500"/>
          </a:xfrm>
          <a:prstGeom prst="rect">
            <a:avLst/>
          </a:prstGeom>
        </p:spPr>
        <p:txBody>
          <a:bodyPr anchor="b"/>
          <a:lstStyle>
            <a:lvl1pPr>
              <a:lnSpc>
                <a:spcPct val="80000"/>
              </a:lnSpc>
              <a:defRPr>
                <a:solidFill>
                  <a:srgbClr val="3E382B"/>
                </a:solidFill>
                <a:effectLst>
                  <a:outerShdw sx="100000" sy="100000" kx="0" ky="0" algn="b" rotWithShape="0" blurRad="38100" dist="12700" dir="5400000">
                    <a:srgbClr val="E0DEC7">
                      <a:alpha val="80000"/>
                    </a:srgbClr>
                  </a:outerShdw>
                </a:effectLst>
              </a:defRPr>
            </a:lvl1pPr>
          </a:lstStyle>
          <a:p>
            <a:pPr/>
            <a:r>
              <a:t>Címszöveg</a:t>
            </a:r>
          </a:p>
        </p:txBody>
      </p:sp>
      <p:sp>
        <p:nvSpPr>
          <p:cNvPr id="12" name="Shape 12"/>
          <p:cNvSpPr/>
          <p:nvPr>
            <p:ph type="body" sz="quarter" idx="1"/>
          </p:nvPr>
        </p:nvSpPr>
        <p:spPr>
          <a:xfrm>
            <a:off x="1270000" y="5130800"/>
            <a:ext cx="10464800" cy="1270000"/>
          </a:xfrm>
          <a:prstGeom prst="rect">
            <a:avLst/>
          </a:prstGeom>
        </p:spPr>
        <p:txBody>
          <a:bodyPr anchor="t"/>
          <a:lstStyle>
            <a:lvl1pPr marL="0" indent="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1pPr>
            <a:lvl2pPr marL="0" indent="2286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2pPr>
            <a:lvl3pPr marL="0" indent="4572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3pPr>
            <a:lvl4pPr marL="0" indent="6858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4pPr>
            <a:lvl5pPr marL="0" indent="9144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5pPr>
          </a:lstStyle>
          <a:p>
            <a:pPr/>
            <a:r>
              <a:t>1. szövegtörzsszint</a:t>
            </a:r>
          </a:p>
          <a:p>
            <a:pPr lvl="1"/>
            <a:r>
              <a:t>2. szövegtörzsszint</a:t>
            </a:r>
          </a:p>
          <a:p>
            <a:pPr lvl="2"/>
            <a:r>
              <a:t>3. szövegtörzsszint</a:t>
            </a:r>
          </a:p>
          <a:p>
            <a:pPr lvl="3"/>
            <a:r>
              <a:t>4. szövegtörzsszint</a:t>
            </a:r>
          </a:p>
          <a:p>
            <a:pPr lvl="4"/>
            <a:r>
              <a:t>5. szövegtörzsszint</a:t>
            </a:r>
          </a:p>
        </p:txBody>
      </p:sp>
      <p:sp>
        <p:nvSpPr>
          <p:cNvPr id="13" name="Shape 13"/>
          <p:cNvSpPr/>
          <p:nvPr>
            <p:ph type="sldNum" sz="quarter" idx="2"/>
          </p:nvPr>
        </p:nvSpPr>
        <p:spPr>
          <a:xfrm>
            <a:off x="6297853" y="9017000"/>
            <a:ext cx="389885" cy="368300"/>
          </a:xfrm>
          <a:prstGeom prst="rect">
            <a:avLst/>
          </a:prstGeom>
        </p:spPr>
        <p:txBody>
          <a:bodyPr/>
          <a:lstStyle>
            <a:lvl1pPr>
              <a:defRPr spc="21">
                <a:solidFill>
                  <a:srgbClr val="3E382B"/>
                </a:solidFill>
                <a:latin typeface="+mn-lt"/>
                <a:ea typeface="+mn-ea"/>
                <a:cs typeface="+mn-cs"/>
                <a:sym typeface="American Typewrit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Idézet">
    <p:spTree>
      <p:nvGrpSpPr>
        <p:cNvPr id="1" name=""/>
        <p:cNvGrpSpPr/>
        <p:nvPr/>
      </p:nvGrpSpPr>
      <p:grpSpPr>
        <a:xfrm>
          <a:off x="0" y="0"/>
          <a:ext cx="0" cy="0"/>
          <a:chOff x="0" y="0"/>
          <a:chExt cx="0" cy="0"/>
        </a:xfrm>
      </p:grpSpPr>
      <p:sp>
        <p:nvSpPr>
          <p:cNvPr id="93" name="Shape 93"/>
          <p:cNvSpPr/>
          <p:nvPr>
            <p:ph type="body" sz="quarter" idx="13"/>
          </p:nvPr>
        </p:nvSpPr>
        <p:spPr>
          <a:xfrm>
            <a:off x="1587500" y="6362700"/>
            <a:ext cx="10464800" cy="635000"/>
          </a:xfrm>
          <a:prstGeom prst="rect">
            <a:avLst/>
          </a:prstGeom>
        </p:spPr>
        <p:txBody>
          <a:bodyPr anchor="t">
            <a:spAutoFit/>
          </a:bodyPr>
          <a:lstStyle>
            <a:lvl1pPr marL="0" indent="0" algn="ctr">
              <a:spcBef>
                <a:spcPts val="0"/>
              </a:spcBef>
              <a:buSzTx/>
              <a:buNone/>
              <a:defRPr i="1" sz="3200"/>
            </a:lvl1pPr>
          </a:lstStyle>
          <a:p>
            <a:pPr/>
            <a:r>
              <a:t>-Kiss János</a:t>
            </a:r>
          </a:p>
        </p:txBody>
      </p:sp>
      <p:sp>
        <p:nvSpPr>
          <p:cNvPr id="94" name="Shape 94"/>
          <p:cNvSpPr/>
          <p:nvPr>
            <p:ph type="body" sz="quarter" idx="14"/>
          </p:nvPr>
        </p:nvSpPr>
        <p:spPr>
          <a:xfrm>
            <a:off x="1587500" y="4241800"/>
            <a:ext cx="10464800" cy="774700"/>
          </a:xfrm>
          <a:prstGeom prst="rect">
            <a:avLst/>
          </a:prstGeom>
        </p:spPr>
        <p:txBody>
          <a:bodyPr>
            <a:spAutoFit/>
          </a:bodyPr>
          <a:lstStyle>
            <a:lvl1pPr marL="0" indent="0" algn="ctr">
              <a:spcBef>
                <a:spcPts val="2400"/>
              </a:spcBef>
              <a:buSzTx/>
              <a:buNone/>
              <a:defRPr sz="4000">
                <a:solidFill>
                  <a:srgbClr val="6E603B"/>
                </a:solidFill>
              </a:defRPr>
            </a:lvl1pPr>
          </a:lstStyle>
          <a:p>
            <a:pPr/>
            <a:r>
              <a:t>„Írjon be ide egy idézetet.”</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énykép">
    <p:spTree>
      <p:nvGrpSpPr>
        <p:cNvPr id="1" name=""/>
        <p:cNvGrpSpPr/>
        <p:nvPr/>
      </p:nvGrpSpPr>
      <p:grpSpPr>
        <a:xfrm>
          <a:off x="0" y="0"/>
          <a:ext cx="0" cy="0"/>
          <a:chOff x="0" y="0"/>
          <a:chExt cx="0" cy="0"/>
        </a:xfrm>
      </p:grpSpPr>
      <p:sp>
        <p:nvSpPr>
          <p:cNvPr id="102" name="Shape 102"/>
          <p:cNvSpPr/>
          <p:nvPr>
            <p:ph type="pic" idx="13"/>
          </p:nvPr>
        </p:nvSpPr>
        <p:spPr>
          <a:xfrm rot="21600000">
            <a:off x="-1" y="0"/>
            <a:ext cx="13004801" cy="9753601"/>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Üres">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solidFill>
          <a:srgbClr val="FFFFFF"/>
        </a:solidFill>
      </p:bgPr>
    </p:bg>
    <p:spTree>
      <p:nvGrpSpPr>
        <p:cNvPr id="1" name=""/>
        <p:cNvGrpSpPr/>
        <p:nvPr/>
      </p:nvGrpSpPr>
      <p:grpSpPr>
        <a:xfrm>
          <a:off x="0" y="0"/>
          <a:ext cx="0" cy="0"/>
          <a:chOff x="0" y="0"/>
          <a:chExt cx="0" cy="0"/>
        </a:xfrm>
      </p:grpSpPr>
      <p:sp>
        <p:nvSpPr>
          <p:cNvPr id="117" name="Shape 117"/>
          <p:cNvSpPr/>
          <p:nvPr>
            <p:ph type="sldNum" sz="quarter" idx="2"/>
          </p:nvPr>
        </p:nvSpPr>
        <p:spPr>
          <a:xfrm>
            <a:off x="11957539" y="8882098"/>
            <a:ext cx="397021" cy="389270"/>
          </a:xfrm>
          <a:prstGeom prst="rect">
            <a:avLst/>
          </a:prstGeom>
        </p:spPr>
        <p:txBody>
          <a:bodyPr lIns="65023" tIns="65023" rIns="65023" bIns="65023"/>
          <a:lstStyle>
            <a:lvl1pPr algn="r" defTabSz="1300480">
              <a:defRPr>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énykép - vízszinte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hape 20"/>
          <p:cNvSpPr/>
          <p:nvPr>
            <p:ph type="pic" sz="half" idx="13"/>
          </p:nvPr>
        </p:nvSpPr>
        <p:spPr>
          <a:xfrm rot="21600000">
            <a:off x="3225799" y="1416050"/>
            <a:ext cx="6555156" cy="4889501"/>
          </a:xfrm>
          <a:prstGeom prst="rect">
            <a:avLst/>
          </a:prstGeom>
          <a:ln w="9525">
            <a:round/>
          </a:ln>
        </p:spPr>
        <p:txBody>
          <a:bodyPr lIns="91439" tIns="45719" rIns="91439" bIns="45719" anchor="t">
            <a:noAutofit/>
          </a:bodyPr>
          <a:lstStyle/>
          <a:p>
            <a:pPr/>
          </a:p>
        </p:txBody>
      </p:sp>
      <p:sp>
        <p:nvSpPr>
          <p:cNvPr id="21" name="Shape 21"/>
          <p:cNvSpPr/>
          <p:nvPr>
            <p:ph type="title"/>
          </p:nvPr>
        </p:nvSpPr>
        <p:spPr>
          <a:xfrm>
            <a:off x="1270000" y="6845300"/>
            <a:ext cx="10464800" cy="1244600"/>
          </a:xfrm>
          <a:prstGeom prst="rect">
            <a:avLst/>
          </a:prstGeom>
        </p:spPr>
        <p:txBody>
          <a:bodyPr/>
          <a:lstStyle>
            <a:lvl1pPr>
              <a:lnSpc>
                <a:spcPct val="80000"/>
              </a:lnSpc>
              <a:defRPr>
                <a:solidFill>
                  <a:srgbClr val="3E382B"/>
                </a:solidFill>
                <a:effectLst>
                  <a:outerShdw sx="100000" sy="100000" kx="0" ky="0" algn="b" rotWithShape="0" blurRad="38100" dist="12700" dir="5400000">
                    <a:srgbClr val="E0DEC7">
                      <a:alpha val="80000"/>
                    </a:srgbClr>
                  </a:outerShdw>
                </a:effectLst>
              </a:defRPr>
            </a:lvl1pPr>
          </a:lstStyle>
          <a:p>
            <a:pPr/>
            <a:r>
              <a:t>Címszöveg</a:t>
            </a:r>
          </a:p>
        </p:txBody>
      </p:sp>
      <p:sp>
        <p:nvSpPr>
          <p:cNvPr id="22" name="Shape 22"/>
          <p:cNvSpPr/>
          <p:nvPr>
            <p:ph type="body" sz="quarter" idx="1"/>
          </p:nvPr>
        </p:nvSpPr>
        <p:spPr>
          <a:xfrm>
            <a:off x="1270000" y="8077200"/>
            <a:ext cx="10464800" cy="1244600"/>
          </a:xfrm>
          <a:prstGeom prst="rect">
            <a:avLst/>
          </a:prstGeom>
        </p:spPr>
        <p:txBody>
          <a:bodyPr anchor="t"/>
          <a:lstStyle>
            <a:lvl1pPr marL="0" indent="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1pPr>
            <a:lvl2pPr marL="0" indent="2286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2pPr>
            <a:lvl3pPr marL="0" indent="4572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3pPr>
            <a:lvl4pPr marL="0" indent="6858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4pPr>
            <a:lvl5pPr marL="0" indent="9144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5pPr>
          </a:lstStyle>
          <a:p>
            <a:pPr/>
            <a:r>
              <a:t>1. szövegtörzsszint</a:t>
            </a:r>
          </a:p>
          <a:p>
            <a:pPr lvl="1"/>
            <a:r>
              <a:t>2. szövegtörzsszint</a:t>
            </a:r>
          </a:p>
          <a:p>
            <a:pPr lvl="2"/>
            <a:r>
              <a:t>3. szövegtörzsszint</a:t>
            </a:r>
          </a:p>
          <a:p>
            <a:pPr lvl="3"/>
            <a:r>
              <a:t>4. szövegtörzsszint</a:t>
            </a:r>
          </a:p>
          <a:p>
            <a:pPr lvl="4"/>
            <a:r>
              <a:t>5. szövegtörzsszint</a:t>
            </a:r>
          </a:p>
        </p:txBody>
      </p:sp>
      <p:sp>
        <p:nvSpPr>
          <p:cNvPr id="23" name="Shape 23"/>
          <p:cNvSpPr/>
          <p:nvPr>
            <p:ph type="sldNum" sz="quarter" idx="2"/>
          </p:nvPr>
        </p:nvSpPr>
        <p:spPr>
          <a:xfrm>
            <a:off x="6297853" y="9017000"/>
            <a:ext cx="389885" cy="368300"/>
          </a:xfrm>
          <a:prstGeom prst="rect">
            <a:avLst/>
          </a:prstGeom>
        </p:spPr>
        <p:txBody>
          <a:bodyPr/>
          <a:lstStyle>
            <a:lvl1pPr>
              <a:defRPr spc="21">
                <a:solidFill>
                  <a:srgbClr val="3E382B"/>
                </a:solidFill>
                <a:latin typeface="+mn-lt"/>
                <a:ea typeface="+mn-ea"/>
                <a:cs typeface="+mn-cs"/>
                <a:sym typeface="American Typewrit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Cím – középre igazítva">
    <p:spTree>
      <p:nvGrpSpPr>
        <p:cNvPr id="1" name=""/>
        <p:cNvGrpSpPr/>
        <p:nvPr/>
      </p:nvGrpSpPr>
      <p:grpSpPr>
        <a:xfrm>
          <a:off x="0" y="0"/>
          <a:ext cx="0" cy="0"/>
          <a:chOff x="0" y="0"/>
          <a:chExt cx="0" cy="0"/>
        </a:xfrm>
      </p:grpSpPr>
      <p:sp>
        <p:nvSpPr>
          <p:cNvPr id="30" name="Shape 30"/>
          <p:cNvSpPr/>
          <p:nvPr>
            <p:ph type="title"/>
          </p:nvPr>
        </p:nvSpPr>
        <p:spPr>
          <a:xfrm>
            <a:off x="1587500" y="3568700"/>
            <a:ext cx="10464800" cy="2603500"/>
          </a:xfrm>
          <a:prstGeom prst="rect">
            <a:avLst/>
          </a:prstGeom>
        </p:spPr>
        <p:txBody>
          <a:bodyPr/>
          <a:lstStyle/>
          <a:p>
            <a:pPr/>
            <a:r>
              <a:t>Címszöveg</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ó - függőleges">
    <p:spTree>
      <p:nvGrpSpPr>
        <p:cNvPr id="1" name=""/>
        <p:cNvGrpSpPr/>
        <p:nvPr/>
      </p:nvGrpSpPr>
      <p:grpSpPr>
        <a:xfrm>
          <a:off x="0" y="0"/>
          <a:ext cx="0" cy="0"/>
          <a:chOff x="0" y="0"/>
          <a:chExt cx="0" cy="0"/>
        </a:xfrm>
      </p:grpSpPr>
      <p:sp>
        <p:nvSpPr>
          <p:cNvPr id="38" name="Shape 38"/>
          <p:cNvSpPr/>
          <p:nvPr>
            <p:ph type="pic" sz="quarter" idx="13"/>
          </p:nvPr>
        </p:nvSpPr>
        <p:spPr>
          <a:xfrm rot="0">
            <a:off x="7835900" y="2101849"/>
            <a:ext cx="4051301" cy="5524501"/>
          </a:xfrm>
          <a:prstGeom prst="rect">
            <a:avLst/>
          </a:prstGeom>
          <a:ln w="9525">
            <a:round/>
          </a:ln>
        </p:spPr>
        <p:txBody>
          <a:bodyPr lIns="91439" tIns="45719" rIns="91439" bIns="45719" anchor="t">
            <a:noAutofit/>
          </a:bodyPr>
          <a:lstStyle/>
          <a:p>
            <a:pPr/>
          </a:p>
        </p:txBody>
      </p:sp>
      <p:sp>
        <p:nvSpPr>
          <p:cNvPr id="39" name="Shape 39"/>
          <p:cNvSpPr/>
          <p:nvPr>
            <p:ph type="title"/>
          </p:nvPr>
        </p:nvSpPr>
        <p:spPr>
          <a:xfrm>
            <a:off x="1155700" y="1828800"/>
            <a:ext cx="6070600" cy="3302000"/>
          </a:xfrm>
          <a:prstGeom prst="rect">
            <a:avLst/>
          </a:prstGeom>
        </p:spPr>
        <p:txBody>
          <a:bodyPr anchor="b"/>
          <a:lstStyle/>
          <a:p>
            <a:pPr/>
            <a:r>
              <a:t>Címszöveg</a:t>
            </a:r>
          </a:p>
        </p:txBody>
      </p:sp>
      <p:sp>
        <p:nvSpPr>
          <p:cNvPr id="40" name="Shape 40"/>
          <p:cNvSpPr/>
          <p:nvPr>
            <p:ph type="body" sz="quarter" idx="1"/>
          </p:nvPr>
        </p:nvSpPr>
        <p:spPr>
          <a:xfrm>
            <a:off x="1155700" y="5168900"/>
            <a:ext cx="6070600" cy="3302000"/>
          </a:xfrm>
          <a:prstGeom prst="rect">
            <a:avLst/>
          </a:prstGeom>
        </p:spPr>
        <p:txBody>
          <a:bodyPr anchor="t"/>
          <a:lstStyle>
            <a:lvl1pPr marL="0" indent="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1pPr>
            <a:lvl2pPr marL="0" indent="2286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2pPr>
            <a:lvl3pPr marL="0" indent="4572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3pPr>
            <a:lvl4pPr marL="0" indent="6858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4pPr>
            <a:lvl5pPr marL="0" indent="914400" algn="ctr">
              <a:spcBef>
                <a:spcPts val="600"/>
              </a:spcBef>
              <a:buSzTx/>
              <a:buNone/>
              <a:defRPr spc="36">
                <a:solidFill>
                  <a:srgbClr val="3E382B"/>
                </a:solidFill>
                <a:effectLst>
                  <a:outerShdw sx="100000" sy="100000" kx="0" ky="0" algn="b" rotWithShape="0" blurRad="38100" dist="12700" dir="5400000">
                    <a:srgbClr val="E0DEC7">
                      <a:alpha val="80000"/>
                    </a:srgbClr>
                  </a:outerShdw>
                </a:effectLst>
                <a:latin typeface="+mn-lt"/>
                <a:ea typeface="+mn-ea"/>
                <a:cs typeface="+mn-cs"/>
                <a:sym typeface="American Typewriter"/>
              </a:defRPr>
            </a:lvl5pPr>
          </a:lstStyle>
          <a:p>
            <a:pPr/>
            <a:r>
              <a:t>1. szövegtörzsszint</a:t>
            </a:r>
          </a:p>
          <a:p>
            <a:pPr lvl="1"/>
            <a:r>
              <a:t>2. szövegtörzsszint</a:t>
            </a:r>
          </a:p>
          <a:p>
            <a:pPr lvl="2"/>
            <a:r>
              <a:t>3. szövegtörzsszint</a:t>
            </a:r>
          </a:p>
          <a:p>
            <a:pPr lvl="3"/>
            <a:r>
              <a:t>4. szövegtörzsszint</a:t>
            </a:r>
          </a:p>
          <a:p>
            <a:pPr lvl="4"/>
            <a:r>
              <a:t>5. szövegtörzsszint</a:t>
            </a:r>
          </a:p>
        </p:txBody>
      </p:sp>
      <p:sp>
        <p:nvSpPr>
          <p:cNvPr id="41" name="Shape 41"/>
          <p:cNvSpPr/>
          <p:nvPr>
            <p:ph type="sldNum" sz="quarter" idx="2"/>
          </p:nvPr>
        </p:nvSpPr>
        <p:spPr>
          <a:xfrm>
            <a:off x="6334045" y="8997950"/>
            <a:ext cx="342901" cy="4064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ím - felül">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Címszöveg</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Cím és listajelek">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Címszöveg</a:t>
            </a:r>
          </a:p>
        </p:txBody>
      </p:sp>
      <p:sp>
        <p:nvSpPr>
          <p:cNvPr id="57" name="Shape 57"/>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1. szövegtörzsszint</a:t>
            </a:r>
          </a:p>
          <a:p>
            <a:pPr lvl="1"/>
            <a:r>
              <a:t>2. szövegtörzsszint</a:t>
            </a:r>
          </a:p>
          <a:p>
            <a:pPr lvl="2"/>
            <a:r>
              <a:t>3. szövegtörzsszint</a:t>
            </a:r>
          </a:p>
          <a:p>
            <a:pPr lvl="3"/>
            <a:r>
              <a:t>4. szövegtörzsszint</a:t>
            </a:r>
          </a:p>
          <a:p>
            <a:pPr lvl="4"/>
            <a:r>
              <a:t>5. szövegtörzsszint</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Cím, listajelek és fénykép">
    <p:spTree>
      <p:nvGrpSpPr>
        <p:cNvPr id="1" name=""/>
        <p:cNvGrpSpPr/>
        <p:nvPr/>
      </p:nvGrpSpPr>
      <p:grpSpPr>
        <a:xfrm>
          <a:off x="0" y="0"/>
          <a:ext cx="0" cy="0"/>
          <a:chOff x="0" y="0"/>
          <a:chExt cx="0" cy="0"/>
        </a:xfrm>
      </p:grpSpPr>
      <p:sp>
        <p:nvSpPr>
          <p:cNvPr id="65" name="Shape 65"/>
          <p:cNvSpPr/>
          <p:nvPr>
            <p:ph type="pic" sz="quarter" idx="13"/>
          </p:nvPr>
        </p:nvSpPr>
        <p:spPr>
          <a:xfrm rot="0">
            <a:off x="7607300" y="2863849"/>
            <a:ext cx="4267201" cy="5765801"/>
          </a:xfrm>
          <a:prstGeom prst="rect">
            <a:avLst/>
          </a:prstGeom>
          <a:ln w="9525">
            <a:round/>
          </a:ln>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Címszöveg</a:t>
            </a:r>
          </a:p>
        </p:txBody>
      </p:sp>
      <p:sp>
        <p:nvSpPr>
          <p:cNvPr id="67" name="Shape 67"/>
          <p:cNvSpPr/>
          <p:nvPr>
            <p:ph type="body" sz="half" idx="1"/>
          </p:nvPr>
        </p:nvSpPr>
        <p:spPr>
          <a:xfrm>
            <a:off x="1587500" y="2743200"/>
            <a:ext cx="5041900" cy="6032500"/>
          </a:xfrm>
          <a:prstGeom prst="rect">
            <a:avLst/>
          </a:prstGeom>
        </p:spPr>
        <p:txBody>
          <a:bodyPr/>
          <a:lstStyle>
            <a:lvl1pPr marL="406400" indent="-406400">
              <a:spcBef>
                <a:spcPts val="3200"/>
              </a:spcBef>
              <a:buBlip>
                <a:blip r:embed="rId2"/>
              </a:buBlip>
              <a:defRPr sz="3200"/>
            </a:lvl1pPr>
            <a:lvl2pPr marL="812800" indent="-406400">
              <a:spcBef>
                <a:spcPts val="3200"/>
              </a:spcBef>
              <a:buBlip>
                <a:blip r:embed="rId2"/>
              </a:buBlip>
              <a:defRPr sz="3200"/>
            </a:lvl2pPr>
            <a:lvl3pPr marL="1219200" indent="-406400">
              <a:spcBef>
                <a:spcPts val="3200"/>
              </a:spcBef>
              <a:buBlip>
                <a:blip r:embed="rId2"/>
              </a:buBlip>
              <a:defRPr sz="3200"/>
            </a:lvl3pPr>
            <a:lvl4pPr marL="1625600" indent="-406400">
              <a:spcBef>
                <a:spcPts val="3200"/>
              </a:spcBef>
              <a:buBlip>
                <a:blip r:embed="rId2"/>
              </a:buBlip>
              <a:defRPr sz="3200"/>
            </a:lvl4pPr>
            <a:lvl5pPr marL="2032000" indent="-406400">
              <a:spcBef>
                <a:spcPts val="3200"/>
              </a:spcBef>
              <a:buBlip>
                <a:blip r:embed="rId2"/>
              </a:buBlip>
              <a:defRPr sz="3200"/>
            </a:lvl5pPr>
          </a:lstStyle>
          <a:p>
            <a:pPr/>
            <a:r>
              <a:t>1. szövegtörzsszint</a:t>
            </a:r>
          </a:p>
          <a:p>
            <a:pPr lvl="1"/>
            <a:r>
              <a:t>2. szövegtörzsszint</a:t>
            </a:r>
          </a:p>
          <a:p>
            <a:pPr lvl="2"/>
            <a:r>
              <a:t>3. szövegtörzsszint</a:t>
            </a:r>
          </a:p>
          <a:p>
            <a:pPr lvl="3"/>
            <a:r>
              <a:t>4. szövegtörzsszint</a:t>
            </a:r>
          </a:p>
          <a:p>
            <a:pPr lvl="4"/>
            <a:r>
              <a:t>5. szövegtörzsszint</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Listajelek">
    <p:spTree>
      <p:nvGrpSpPr>
        <p:cNvPr id="1" name=""/>
        <p:cNvGrpSpPr/>
        <p:nvPr/>
      </p:nvGrpSpPr>
      <p:grpSpPr>
        <a:xfrm>
          <a:off x="0" y="0"/>
          <a:ext cx="0" cy="0"/>
          <a:chOff x="0" y="0"/>
          <a:chExt cx="0" cy="0"/>
        </a:xfrm>
      </p:grpSpPr>
      <p:sp>
        <p:nvSpPr>
          <p:cNvPr id="75" name="Shape 75"/>
          <p:cNvSpPr/>
          <p:nvPr>
            <p:ph type="body" idx="1"/>
          </p:nvPr>
        </p:nvSpPr>
        <p:spPr>
          <a:xfrm>
            <a:off x="1587500" y="1270000"/>
            <a:ext cx="10464800" cy="72136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1. szövegtörzsszint</a:t>
            </a:r>
          </a:p>
          <a:p>
            <a:pPr lvl="1"/>
            <a:r>
              <a:t>2. szövegtörzsszint</a:t>
            </a:r>
          </a:p>
          <a:p>
            <a:pPr lvl="2"/>
            <a:r>
              <a:t>3. szövegtörzsszint</a:t>
            </a:r>
          </a:p>
          <a:p>
            <a:pPr lvl="3"/>
            <a:r>
              <a:t>4. szövegtörzsszint</a:t>
            </a:r>
          </a:p>
          <a:p>
            <a:pPr lvl="4"/>
            <a:r>
              <a:t>5. szövegtörzsszint</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énykép - hárma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3" name="Shape 83"/>
          <p:cNvSpPr/>
          <p:nvPr>
            <p:ph type="pic" sz="quarter" idx="13"/>
          </p:nvPr>
        </p:nvSpPr>
        <p:spPr>
          <a:xfrm>
            <a:off x="7569200" y="965200"/>
            <a:ext cx="4495800" cy="3243487"/>
          </a:xfrm>
          <a:prstGeom prst="rect">
            <a:avLst/>
          </a:prstGeom>
          <a:ln w="9525">
            <a:round/>
          </a:ln>
        </p:spPr>
        <p:txBody>
          <a:bodyPr lIns="91439" tIns="45719" rIns="91439" bIns="45719" anchor="t">
            <a:noAutofit/>
          </a:bodyPr>
          <a:lstStyle/>
          <a:p>
            <a:pPr/>
          </a:p>
        </p:txBody>
      </p:sp>
      <p:sp>
        <p:nvSpPr>
          <p:cNvPr id="84" name="Shape 84"/>
          <p:cNvSpPr/>
          <p:nvPr>
            <p:ph type="pic" sz="quarter" idx="14"/>
          </p:nvPr>
        </p:nvSpPr>
        <p:spPr>
          <a:xfrm>
            <a:off x="7569200" y="4869167"/>
            <a:ext cx="4495800" cy="3911601"/>
          </a:xfrm>
          <a:prstGeom prst="rect">
            <a:avLst/>
          </a:prstGeom>
          <a:ln w="9525">
            <a:round/>
          </a:ln>
        </p:spPr>
        <p:txBody>
          <a:bodyPr lIns="91439" tIns="45719" rIns="91439" bIns="45719" anchor="t">
            <a:noAutofit/>
          </a:bodyPr>
          <a:lstStyle/>
          <a:p>
            <a:pPr/>
          </a:p>
        </p:txBody>
      </p:sp>
      <p:sp>
        <p:nvSpPr>
          <p:cNvPr id="85" name="Shape 85"/>
          <p:cNvSpPr/>
          <p:nvPr>
            <p:ph type="pic" sz="half" idx="15"/>
          </p:nvPr>
        </p:nvSpPr>
        <p:spPr>
          <a:xfrm rot="0">
            <a:off x="939799" y="967619"/>
            <a:ext cx="5969001" cy="7805616"/>
          </a:xfrm>
          <a:prstGeom prst="rect">
            <a:avLst/>
          </a:prstGeom>
          <a:ln w="9525">
            <a:round/>
          </a:ln>
        </p:spPr>
        <p:txBody>
          <a:bodyPr lIns="91439" tIns="45719" rIns="91439" bIns="45719" anchor="t">
            <a:noAutofit/>
          </a:bodyPr>
          <a:lstStyle/>
          <a:p>
            <a:pPr/>
          </a:p>
        </p:txBody>
      </p:sp>
      <p:sp>
        <p:nvSpPr>
          <p:cNvPr id="86" name="Shape 86"/>
          <p:cNvSpPr/>
          <p:nvPr>
            <p:ph type="sldNum" sz="quarter" idx="2"/>
          </p:nvPr>
        </p:nvSpPr>
        <p:spPr>
          <a:xfrm>
            <a:off x="6297853" y="9017000"/>
            <a:ext cx="389885" cy="368300"/>
          </a:xfrm>
          <a:prstGeom prst="rect">
            <a:avLst/>
          </a:prstGeom>
        </p:spPr>
        <p:txBody>
          <a:bodyPr/>
          <a:lstStyle>
            <a:lvl1pPr>
              <a:defRPr spc="21">
                <a:solidFill>
                  <a:srgbClr val="3E382B"/>
                </a:solidFill>
                <a:latin typeface="+mn-lt"/>
                <a:ea typeface="+mn-ea"/>
                <a:cs typeface="+mn-cs"/>
                <a:sym typeface="American Typewriter"/>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1587500" y="254000"/>
            <a:ext cx="10464800" cy="2349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Címszöveg</a:t>
            </a:r>
          </a:p>
        </p:txBody>
      </p:sp>
      <p:sp>
        <p:nvSpPr>
          <p:cNvPr id="3" name="Shape 3"/>
          <p:cNvSpPr/>
          <p:nvPr>
            <p:ph type="body" idx="1"/>
          </p:nvPr>
        </p:nvSpPr>
        <p:spPr>
          <a:xfrm>
            <a:off x="1587500" y="2730500"/>
            <a:ext cx="10464800" cy="603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1. szövegtörzsszint</a:t>
            </a:r>
          </a:p>
          <a:p>
            <a:pPr lvl="1"/>
            <a:r>
              <a:t>2. szövegtörzsszint</a:t>
            </a:r>
          </a:p>
          <a:p>
            <a:pPr lvl="2"/>
            <a:r>
              <a:t>3. szövegtörzsszint</a:t>
            </a:r>
          </a:p>
          <a:p>
            <a:pPr lvl="3"/>
            <a:r>
              <a:t>4. szövegtörzsszint</a:t>
            </a:r>
          </a:p>
          <a:p>
            <a:pPr lvl="4"/>
            <a:r>
              <a:t>5. szövegtörzsszint</a:t>
            </a:r>
          </a:p>
        </p:txBody>
      </p:sp>
      <p:sp>
        <p:nvSpPr>
          <p:cNvPr id="4" name="Shape 4"/>
          <p:cNvSpPr/>
          <p:nvPr>
            <p:ph type="sldNum" sz="quarter" idx="2"/>
          </p:nvPr>
        </p:nvSpPr>
        <p:spPr>
          <a:xfrm>
            <a:off x="6324599" y="9017000"/>
            <a:ext cx="342901" cy="406400"/>
          </a:xfrm>
          <a:prstGeom prst="rect">
            <a:avLst/>
          </a:prstGeom>
          <a:ln w="12700">
            <a:miter lim="400000"/>
          </a:ln>
        </p:spPr>
        <p:txBody>
          <a:bodyPr wrap="none" lIns="50800" tIns="50800" rIns="50800" bIns="50800">
            <a:spAutoFit/>
          </a:bodyPr>
          <a:lstStyle>
            <a:lvl1pPr>
              <a:defRPr sz="1800">
                <a:solidFill>
                  <a:srgbClr val="93741C"/>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70" strike="noStrike" sz="7000" u="none">
          <a:ln>
            <a:noFill/>
          </a:ln>
          <a:solidFill>
            <a:srgbClr val="6E603B"/>
          </a:solidFill>
          <a:uFillTx/>
          <a:latin typeface="+mn-lt"/>
          <a:ea typeface="+mn-ea"/>
          <a:cs typeface="+mn-cs"/>
          <a:sym typeface="American Typewriter"/>
        </a:defRPr>
      </a:lvl1pPr>
      <a:lvl2pPr marL="0" marR="0" indent="228600" algn="ctr" defTabSz="584200" rtl="0" latinLnBrk="0">
        <a:lnSpc>
          <a:spcPct val="100000"/>
        </a:lnSpc>
        <a:spcBef>
          <a:spcPts val="0"/>
        </a:spcBef>
        <a:spcAft>
          <a:spcPts val="0"/>
        </a:spcAft>
        <a:buClrTx/>
        <a:buSzTx/>
        <a:buFontTx/>
        <a:buNone/>
        <a:tabLst/>
        <a:defRPr b="0" baseline="0" cap="none" i="0" spc="70" strike="noStrike" sz="7000" u="none">
          <a:ln>
            <a:noFill/>
          </a:ln>
          <a:solidFill>
            <a:srgbClr val="6E603B"/>
          </a:solidFill>
          <a:uFillTx/>
          <a:latin typeface="+mn-lt"/>
          <a:ea typeface="+mn-ea"/>
          <a:cs typeface="+mn-cs"/>
          <a:sym typeface="American Typewriter"/>
        </a:defRPr>
      </a:lvl2pPr>
      <a:lvl3pPr marL="0" marR="0" indent="457200" algn="ctr" defTabSz="584200" rtl="0" latinLnBrk="0">
        <a:lnSpc>
          <a:spcPct val="100000"/>
        </a:lnSpc>
        <a:spcBef>
          <a:spcPts val="0"/>
        </a:spcBef>
        <a:spcAft>
          <a:spcPts val="0"/>
        </a:spcAft>
        <a:buClrTx/>
        <a:buSzTx/>
        <a:buFontTx/>
        <a:buNone/>
        <a:tabLst/>
        <a:defRPr b="0" baseline="0" cap="none" i="0" spc="70" strike="noStrike" sz="7000" u="none">
          <a:ln>
            <a:noFill/>
          </a:ln>
          <a:solidFill>
            <a:srgbClr val="6E603B"/>
          </a:solidFill>
          <a:uFillTx/>
          <a:latin typeface="+mn-lt"/>
          <a:ea typeface="+mn-ea"/>
          <a:cs typeface="+mn-cs"/>
          <a:sym typeface="American Typewriter"/>
        </a:defRPr>
      </a:lvl3pPr>
      <a:lvl4pPr marL="0" marR="0" indent="685800" algn="ctr" defTabSz="584200" rtl="0" latinLnBrk="0">
        <a:lnSpc>
          <a:spcPct val="100000"/>
        </a:lnSpc>
        <a:spcBef>
          <a:spcPts val="0"/>
        </a:spcBef>
        <a:spcAft>
          <a:spcPts val="0"/>
        </a:spcAft>
        <a:buClrTx/>
        <a:buSzTx/>
        <a:buFontTx/>
        <a:buNone/>
        <a:tabLst/>
        <a:defRPr b="0" baseline="0" cap="none" i="0" spc="70" strike="noStrike" sz="7000" u="none">
          <a:ln>
            <a:noFill/>
          </a:ln>
          <a:solidFill>
            <a:srgbClr val="6E603B"/>
          </a:solidFill>
          <a:uFillTx/>
          <a:latin typeface="+mn-lt"/>
          <a:ea typeface="+mn-ea"/>
          <a:cs typeface="+mn-cs"/>
          <a:sym typeface="American Typewriter"/>
        </a:defRPr>
      </a:lvl4pPr>
      <a:lvl5pPr marL="0" marR="0" indent="914400" algn="ctr" defTabSz="584200" rtl="0" latinLnBrk="0">
        <a:lnSpc>
          <a:spcPct val="100000"/>
        </a:lnSpc>
        <a:spcBef>
          <a:spcPts val="0"/>
        </a:spcBef>
        <a:spcAft>
          <a:spcPts val="0"/>
        </a:spcAft>
        <a:buClrTx/>
        <a:buSzTx/>
        <a:buFontTx/>
        <a:buNone/>
        <a:tabLst/>
        <a:defRPr b="0" baseline="0" cap="none" i="0" spc="70" strike="noStrike" sz="7000" u="none">
          <a:ln>
            <a:noFill/>
          </a:ln>
          <a:solidFill>
            <a:srgbClr val="6E603B"/>
          </a:solidFill>
          <a:uFillTx/>
          <a:latin typeface="+mn-lt"/>
          <a:ea typeface="+mn-ea"/>
          <a:cs typeface="+mn-cs"/>
          <a:sym typeface="American Typewriter"/>
        </a:defRPr>
      </a:lvl5pPr>
      <a:lvl6pPr marL="0" marR="0" indent="1143000" algn="ctr" defTabSz="584200" rtl="0" latinLnBrk="0">
        <a:lnSpc>
          <a:spcPct val="100000"/>
        </a:lnSpc>
        <a:spcBef>
          <a:spcPts val="0"/>
        </a:spcBef>
        <a:spcAft>
          <a:spcPts val="0"/>
        </a:spcAft>
        <a:buClrTx/>
        <a:buSzTx/>
        <a:buFontTx/>
        <a:buNone/>
        <a:tabLst/>
        <a:defRPr b="0" baseline="0" cap="none" i="0" spc="70" strike="noStrike" sz="7000" u="none">
          <a:ln>
            <a:noFill/>
          </a:ln>
          <a:solidFill>
            <a:srgbClr val="6E603B"/>
          </a:solidFill>
          <a:uFillTx/>
          <a:latin typeface="+mn-lt"/>
          <a:ea typeface="+mn-ea"/>
          <a:cs typeface="+mn-cs"/>
          <a:sym typeface="American Typewriter"/>
        </a:defRPr>
      </a:lvl6pPr>
      <a:lvl7pPr marL="0" marR="0" indent="1371600" algn="ctr" defTabSz="584200" rtl="0" latinLnBrk="0">
        <a:lnSpc>
          <a:spcPct val="100000"/>
        </a:lnSpc>
        <a:spcBef>
          <a:spcPts val="0"/>
        </a:spcBef>
        <a:spcAft>
          <a:spcPts val="0"/>
        </a:spcAft>
        <a:buClrTx/>
        <a:buSzTx/>
        <a:buFontTx/>
        <a:buNone/>
        <a:tabLst/>
        <a:defRPr b="0" baseline="0" cap="none" i="0" spc="70" strike="noStrike" sz="7000" u="none">
          <a:ln>
            <a:noFill/>
          </a:ln>
          <a:solidFill>
            <a:srgbClr val="6E603B"/>
          </a:solidFill>
          <a:uFillTx/>
          <a:latin typeface="+mn-lt"/>
          <a:ea typeface="+mn-ea"/>
          <a:cs typeface="+mn-cs"/>
          <a:sym typeface="American Typewriter"/>
        </a:defRPr>
      </a:lvl7pPr>
      <a:lvl8pPr marL="0" marR="0" indent="1600200" algn="ctr" defTabSz="584200" rtl="0" latinLnBrk="0">
        <a:lnSpc>
          <a:spcPct val="100000"/>
        </a:lnSpc>
        <a:spcBef>
          <a:spcPts val="0"/>
        </a:spcBef>
        <a:spcAft>
          <a:spcPts val="0"/>
        </a:spcAft>
        <a:buClrTx/>
        <a:buSzTx/>
        <a:buFontTx/>
        <a:buNone/>
        <a:tabLst/>
        <a:defRPr b="0" baseline="0" cap="none" i="0" spc="70" strike="noStrike" sz="7000" u="none">
          <a:ln>
            <a:noFill/>
          </a:ln>
          <a:solidFill>
            <a:srgbClr val="6E603B"/>
          </a:solidFill>
          <a:uFillTx/>
          <a:latin typeface="+mn-lt"/>
          <a:ea typeface="+mn-ea"/>
          <a:cs typeface="+mn-cs"/>
          <a:sym typeface="American Typewriter"/>
        </a:defRPr>
      </a:lvl8pPr>
      <a:lvl9pPr marL="0" marR="0" indent="1828800" algn="ctr" defTabSz="584200" rtl="0" latinLnBrk="0">
        <a:lnSpc>
          <a:spcPct val="100000"/>
        </a:lnSpc>
        <a:spcBef>
          <a:spcPts val="0"/>
        </a:spcBef>
        <a:spcAft>
          <a:spcPts val="0"/>
        </a:spcAft>
        <a:buClrTx/>
        <a:buSzTx/>
        <a:buFontTx/>
        <a:buNone/>
        <a:tabLst/>
        <a:defRPr b="0" baseline="0" cap="none" i="0" spc="70" strike="noStrike" sz="7000" u="none">
          <a:ln>
            <a:noFill/>
          </a:ln>
          <a:solidFill>
            <a:srgbClr val="6E603B"/>
          </a:solidFill>
          <a:uFillTx/>
          <a:latin typeface="+mn-lt"/>
          <a:ea typeface="+mn-ea"/>
          <a:cs typeface="+mn-cs"/>
          <a:sym typeface="American Typewriter"/>
        </a:defRPr>
      </a:lvl9pPr>
    </p:titleStyle>
    <p:bodyStyle>
      <a:lvl1pPr marL="444500" marR="0" indent="-444500" algn="l" defTabSz="584200" rtl="0" latinLnBrk="0">
        <a:lnSpc>
          <a:spcPct val="100000"/>
        </a:lnSpc>
        <a:spcBef>
          <a:spcPts val="3600"/>
        </a:spcBef>
        <a:spcAft>
          <a:spcPts val="0"/>
        </a:spcAft>
        <a:buClrTx/>
        <a:buSzPct val="45000"/>
        <a:buFontTx/>
        <a:buBlip>
          <a:blip r:embed="rId3"/>
        </a:buBlip>
        <a:tabLst/>
        <a:defRPr b="0" baseline="0" cap="none" i="0" spc="0" strike="noStrike" sz="3600" u="none">
          <a:ln>
            <a:noFill/>
          </a:ln>
          <a:solidFill>
            <a:srgbClr val="93741C"/>
          </a:solidFill>
          <a:uFillTx/>
          <a:latin typeface="Palatino"/>
          <a:ea typeface="Palatino"/>
          <a:cs typeface="Palatino"/>
          <a:sym typeface="Palatino"/>
        </a:defRPr>
      </a:lvl1pPr>
      <a:lvl2pPr marL="889000" marR="0" indent="-444500" algn="l" defTabSz="584200" rtl="0" latinLnBrk="0">
        <a:lnSpc>
          <a:spcPct val="100000"/>
        </a:lnSpc>
        <a:spcBef>
          <a:spcPts val="3600"/>
        </a:spcBef>
        <a:spcAft>
          <a:spcPts val="0"/>
        </a:spcAft>
        <a:buClrTx/>
        <a:buSzPct val="45000"/>
        <a:buFontTx/>
        <a:buBlip>
          <a:blip r:embed="rId3"/>
        </a:buBlip>
        <a:tabLst/>
        <a:defRPr b="0" baseline="0" cap="none" i="0" spc="0" strike="noStrike" sz="3600" u="none">
          <a:ln>
            <a:noFill/>
          </a:ln>
          <a:solidFill>
            <a:srgbClr val="93741C"/>
          </a:solidFill>
          <a:uFillTx/>
          <a:latin typeface="Palatino"/>
          <a:ea typeface="Palatino"/>
          <a:cs typeface="Palatino"/>
          <a:sym typeface="Palatino"/>
        </a:defRPr>
      </a:lvl2pPr>
      <a:lvl3pPr marL="1333500" marR="0" indent="-444500" algn="l" defTabSz="584200" rtl="0" latinLnBrk="0">
        <a:lnSpc>
          <a:spcPct val="100000"/>
        </a:lnSpc>
        <a:spcBef>
          <a:spcPts val="3600"/>
        </a:spcBef>
        <a:spcAft>
          <a:spcPts val="0"/>
        </a:spcAft>
        <a:buClrTx/>
        <a:buSzPct val="45000"/>
        <a:buFontTx/>
        <a:buBlip>
          <a:blip r:embed="rId3"/>
        </a:buBlip>
        <a:tabLst/>
        <a:defRPr b="0" baseline="0" cap="none" i="0" spc="0" strike="noStrike" sz="3600" u="none">
          <a:ln>
            <a:noFill/>
          </a:ln>
          <a:solidFill>
            <a:srgbClr val="93741C"/>
          </a:solidFill>
          <a:uFillTx/>
          <a:latin typeface="Palatino"/>
          <a:ea typeface="Palatino"/>
          <a:cs typeface="Palatino"/>
          <a:sym typeface="Palatino"/>
        </a:defRPr>
      </a:lvl3pPr>
      <a:lvl4pPr marL="1778000" marR="0" indent="-444500" algn="l" defTabSz="584200" rtl="0" latinLnBrk="0">
        <a:lnSpc>
          <a:spcPct val="100000"/>
        </a:lnSpc>
        <a:spcBef>
          <a:spcPts val="3600"/>
        </a:spcBef>
        <a:spcAft>
          <a:spcPts val="0"/>
        </a:spcAft>
        <a:buClrTx/>
        <a:buSzPct val="45000"/>
        <a:buFontTx/>
        <a:buBlip>
          <a:blip r:embed="rId3"/>
        </a:buBlip>
        <a:tabLst/>
        <a:defRPr b="0" baseline="0" cap="none" i="0" spc="0" strike="noStrike" sz="3600" u="none">
          <a:ln>
            <a:noFill/>
          </a:ln>
          <a:solidFill>
            <a:srgbClr val="93741C"/>
          </a:solidFill>
          <a:uFillTx/>
          <a:latin typeface="Palatino"/>
          <a:ea typeface="Palatino"/>
          <a:cs typeface="Palatino"/>
          <a:sym typeface="Palatino"/>
        </a:defRPr>
      </a:lvl4pPr>
      <a:lvl5pPr marL="2222500" marR="0" indent="-444500" algn="l" defTabSz="584200" rtl="0" latinLnBrk="0">
        <a:lnSpc>
          <a:spcPct val="100000"/>
        </a:lnSpc>
        <a:spcBef>
          <a:spcPts val="3600"/>
        </a:spcBef>
        <a:spcAft>
          <a:spcPts val="0"/>
        </a:spcAft>
        <a:buClrTx/>
        <a:buSzPct val="45000"/>
        <a:buFontTx/>
        <a:buBlip>
          <a:blip r:embed="rId3"/>
        </a:buBlip>
        <a:tabLst/>
        <a:defRPr b="0" baseline="0" cap="none" i="0" spc="0" strike="noStrike" sz="3600" u="none">
          <a:ln>
            <a:noFill/>
          </a:ln>
          <a:solidFill>
            <a:srgbClr val="93741C"/>
          </a:solidFill>
          <a:uFillTx/>
          <a:latin typeface="Palatino"/>
          <a:ea typeface="Palatino"/>
          <a:cs typeface="Palatino"/>
          <a:sym typeface="Palatino"/>
        </a:defRPr>
      </a:lvl5pPr>
      <a:lvl6pPr marL="2667000" marR="0" indent="-444500" algn="l" defTabSz="584200" rtl="0" latinLnBrk="0">
        <a:lnSpc>
          <a:spcPct val="100000"/>
        </a:lnSpc>
        <a:spcBef>
          <a:spcPts val="3600"/>
        </a:spcBef>
        <a:spcAft>
          <a:spcPts val="0"/>
        </a:spcAft>
        <a:buClrTx/>
        <a:buSzPct val="45000"/>
        <a:buFontTx/>
        <a:buBlip>
          <a:blip r:embed="rId3"/>
        </a:buBlip>
        <a:tabLst/>
        <a:defRPr b="0" baseline="0" cap="none" i="0" spc="0" strike="noStrike" sz="3600" u="none">
          <a:ln>
            <a:noFill/>
          </a:ln>
          <a:solidFill>
            <a:srgbClr val="93741C"/>
          </a:solidFill>
          <a:uFillTx/>
          <a:latin typeface="Palatino"/>
          <a:ea typeface="Palatino"/>
          <a:cs typeface="Palatino"/>
          <a:sym typeface="Palatino"/>
        </a:defRPr>
      </a:lvl6pPr>
      <a:lvl7pPr marL="3111500" marR="0" indent="-444500" algn="l" defTabSz="584200" rtl="0" latinLnBrk="0">
        <a:lnSpc>
          <a:spcPct val="100000"/>
        </a:lnSpc>
        <a:spcBef>
          <a:spcPts val="3600"/>
        </a:spcBef>
        <a:spcAft>
          <a:spcPts val="0"/>
        </a:spcAft>
        <a:buClrTx/>
        <a:buSzPct val="45000"/>
        <a:buFontTx/>
        <a:buBlip>
          <a:blip r:embed="rId3"/>
        </a:buBlip>
        <a:tabLst/>
        <a:defRPr b="0" baseline="0" cap="none" i="0" spc="0" strike="noStrike" sz="3600" u="none">
          <a:ln>
            <a:noFill/>
          </a:ln>
          <a:solidFill>
            <a:srgbClr val="93741C"/>
          </a:solidFill>
          <a:uFillTx/>
          <a:latin typeface="Palatino"/>
          <a:ea typeface="Palatino"/>
          <a:cs typeface="Palatino"/>
          <a:sym typeface="Palatino"/>
        </a:defRPr>
      </a:lvl7pPr>
      <a:lvl8pPr marL="3556000" marR="0" indent="-444500" algn="l" defTabSz="584200" rtl="0" latinLnBrk="0">
        <a:lnSpc>
          <a:spcPct val="100000"/>
        </a:lnSpc>
        <a:spcBef>
          <a:spcPts val="3600"/>
        </a:spcBef>
        <a:spcAft>
          <a:spcPts val="0"/>
        </a:spcAft>
        <a:buClrTx/>
        <a:buSzPct val="45000"/>
        <a:buFontTx/>
        <a:buBlip>
          <a:blip r:embed="rId3"/>
        </a:buBlip>
        <a:tabLst/>
        <a:defRPr b="0" baseline="0" cap="none" i="0" spc="0" strike="noStrike" sz="3600" u="none">
          <a:ln>
            <a:noFill/>
          </a:ln>
          <a:solidFill>
            <a:srgbClr val="93741C"/>
          </a:solidFill>
          <a:uFillTx/>
          <a:latin typeface="Palatino"/>
          <a:ea typeface="Palatino"/>
          <a:cs typeface="Palatino"/>
          <a:sym typeface="Palatino"/>
        </a:defRPr>
      </a:lvl8pPr>
      <a:lvl9pPr marL="4000500" marR="0" indent="-444500" algn="l" defTabSz="584200" rtl="0" latinLnBrk="0">
        <a:lnSpc>
          <a:spcPct val="100000"/>
        </a:lnSpc>
        <a:spcBef>
          <a:spcPts val="3600"/>
        </a:spcBef>
        <a:spcAft>
          <a:spcPts val="0"/>
        </a:spcAft>
        <a:buClrTx/>
        <a:buSzPct val="45000"/>
        <a:buFontTx/>
        <a:buBlip>
          <a:blip r:embed="rId3"/>
        </a:buBlip>
        <a:tabLst/>
        <a:defRPr b="0" baseline="0" cap="none" i="0" spc="0" strike="noStrike" sz="3600" u="none">
          <a:ln>
            <a:noFill/>
          </a:ln>
          <a:solidFill>
            <a:srgbClr val="93741C"/>
          </a:solidFill>
          <a:uFillTx/>
          <a:latin typeface="Palatino"/>
          <a:ea typeface="Palatino"/>
          <a:cs typeface="Palatino"/>
          <a:sym typeface="Palatino"/>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1.jpe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tif"/></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ctrTitle"/>
          </p:nvPr>
        </p:nvSpPr>
        <p:spPr>
          <a:prstGeom prst="rect">
            <a:avLst/>
          </a:prstGeom>
        </p:spPr>
        <p:txBody>
          <a:bodyPr/>
          <a:lstStyle/>
          <a:p>
            <a:pPr/>
            <a:r>
              <a:t>Bevezetés a kereszténységbe</a:t>
            </a:r>
          </a:p>
        </p:txBody>
      </p:sp>
      <p:sp>
        <p:nvSpPr>
          <p:cNvPr id="127" name="Shape 127"/>
          <p:cNvSpPr/>
          <p:nvPr>
            <p:ph type="subTitle" sz="quarter" idx="1"/>
          </p:nvPr>
        </p:nvSpPr>
        <p:spPr>
          <a:prstGeom prst="rect">
            <a:avLst/>
          </a:prstGeom>
        </p:spPr>
        <p:txBody>
          <a:bodyPr/>
          <a:lstStyle/>
          <a:p>
            <a:pPr/>
            <a:r>
              <a:t>PPKE ITK 2016 ősz</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title"/>
          </p:nvPr>
        </p:nvSpPr>
        <p:spPr>
          <a:prstGeom prst="rect">
            <a:avLst/>
          </a:prstGeom>
        </p:spPr>
        <p:txBody>
          <a:bodyPr/>
          <a:lstStyle/>
          <a:p>
            <a:pPr defTabSz="914400">
              <a:defRPr cap="all" spc="0" sz="4500">
                <a:solidFill>
                  <a:srgbClr val="6B7D72"/>
                </a:solidFill>
                <a:latin typeface="Palatino"/>
                <a:ea typeface="Palatino"/>
                <a:cs typeface="Palatino"/>
                <a:sym typeface="Palatino"/>
              </a:defRPr>
            </a:pPr>
            <a:r>
              <a:t>Ősi vallások </a:t>
            </a:r>
            <a:br/>
            <a:r>
              <a:t>(Kr.e. III. évezred-XV. Sz.)</a:t>
            </a:r>
          </a:p>
        </p:txBody>
      </p:sp>
      <p:sp>
        <p:nvSpPr>
          <p:cNvPr id="153" name="Shape 153"/>
          <p:cNvSpPr/>
          <p:nvPr>
            <p:ph type="body" idx="1"/>
          </p:nvPr>
        </p:nvSpPr>
        <p:spPr>
          <a:prstGeom prst="rect">
            <a:avLst/>
          </a:prstGeom>
        </p:spPr>
        <p:txBody>
          <a:bodyPr/>
          <a:lstStyle/>
          <a:p>
            <a:pPr marL="329184" indent="-219455" defTabSz="877823">
              <a:spcBef>
                <a:spcPts val="500"/>
              </a:spcBef>
              <a:buClr>
                <a:srgbClr val="93A299"/>
              </a:buClr>
              <a:buSzPct val="100000"/>
              <a:buFont typeface="Arial"/>
              <a:buChar char="•"/>
              <a:defRPr sz="2976">
                <a:solidFill>
                  <a:srgbClr val="564B3C"/>
                </a:solidFill>
              </a:defRPr>
            </a:pPr>
            <a:r>
              <a:t>Kelet-Ázsia: taoizmus, konfucianizmus, sintoizmus, mongol és koreai vallások</a:t>
            </a:r>
          </a:p>
          <a:p>
            <a:pPr marL="329184" indent="-219455" defTabSz="877823">
              <a:spcBef>
                <a:spcPts val="500"/>
              </a:spcBef>
              <a:buClr>
                <a:srgbClr val="93A299"/>
              </a:buClr>
              <a:buSzPct val="100000"/>
              <a:buFont typeface="Arial"/>
              <a:buChar char="•"/>
              <a:defRPr sz="2976">
                <a:solidFill>
                  <a:srgbClr val="564B3C"/>
                </a:solidFill>
              </a:defRPr>
            </a:pPr>
            <a:r>
              <a:t>Dél-Ázsia: védizmus, brahmanizmus, buddhizmus, jainizmus, hinduizmus, szikhizmus, tantrizmus</a:t>
            </a:r>
          </a:p>
          <a:p>
            <a:pPr marL="329184" indent="-219455" defTabSz="877823">
              <a:spcBef>
                <a:spcPts val="500"/>
              </a:spcBef>
              <a:buClr>
                <a:srgbClr val="93A299"/>
              </a:buClr>
              <a:buSzPct val="100000"/>
              <a:buFont typeface="Arial"/>
              <a:buChar char="•"/>
              <a:defRPr sz="2976">
                <a:solidFill>
                  <a:srgbClr val="564B3C"/>
                </a:solidFill>
              </a:defRPr>
            </a:pPr>
            <a:r>
              <a:t>Elő-Ázsia: sumér, hettita, huritta, elamita, fríg</a:t>
            </a:r>
          </a:p>
          <a:p>
            <a:pPr marL="329184" indent="-219455" defTabSz="877823">
              <a:spcBef>
                <a:spcPts val="500"/>
              </a:spcBef>
              <a:buClr>
                <a:srgbClr val="93A299"/>
              </a:buClr>
              <a:buSzPct val="100000"/>
              <a:buFont typeface="Arial"/>
              <a:buChar char="•"/>
              <a:defRPr sz="2976">
                <a:solidFill>
                  <a:srgbClr val="564B3C"/>
                </a:solidFill>
              </a:defRPr>
            </a:pPr>
            <a:r>
              <a:t>Irán: zoroasztrizmus, parszizmus, manicheizmus, mazdaizmus, arab vallások, gnoszticizmus</a:t>
            </a:r>
          </a:p>
          <a:p>
            <a:pPr marL="329184" indent="-219455" defTabSz="877823">
              <a:spcBef>
                <a:spcPts val="500"/>
              </a:spcBef>
              <a:buClr>
                <a:srgbClr val="93A299"/>
              </a:buClr>
              <a:buSzPct val="100000"/>
              <a:buFont typeface="Arial"/>
              <a:buChar char="•"/>
              <a:defRPr sz="2976">
                <a:solidFill>
                  <a:srgbClr val="564B3C"/>
                </a:solidFill>
              </a:defRPr>
            </a:pPr>
            <a:r>
              <a:t>Egyéb ázsiai vallások: misztériumvallások, Attisz, Kübelé, Adonisz és Mithras kultusza</a:t>
            </a:r>
          </a:p>
          <a:p>
            <a:pPr marL="329184" indent="-219455" defTabSz="877823">
              <a:spcBef>
                <a:spcPts val="500"/>
              </a:spcBef>
              <a:buClr>
                <a:srgbClr val="93A299"/>
              </a:buClr>
              <a:buSzPct val="100000"/>
              <a:buFont typeface="Arial"/>
              <a:buChar char="•"/>
              <a:defRPr sz="2976">
                <a:solidFill>
                  <a:srgbClr val="564B3C"/>
                </a:solidFill>
              </a:defRPr>
            </a:pPr>
            <a:r>
              <a:t>Három nagy monoteista vallás: zsidó, kereszténység és az iszlám (a könyv vallásai)</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body" idx="1"/>
          </p:nvPr>
        </p:nvSpPr>
        <p:spPr>
          <a:prstGeom prst="rect">
            <a:avLst/>
          </a:prstGeom>
        </p:spPr>
        <p:txBody>
          <a:bodyPr/>
          <a:lstStyle/>
          <a:p>
            <a:pPr marL="318897" indent="-318897" defTabSz="850391">
              <a:spcBef>
                <a:spcPts val="700"/>
              </a:spcBef>
              <a:buSzPct val="100000"/>
              <a:buChar char="•"/>
              <a:defRPr sz="2976">
                <a:solidFill>
                  <a:srgbClr val="000000"/>
                </a:solidFill>
                <a:latin typeface="Arial"/>
                <a:ea typeface="Arial"/>
                <a:cs typeface="Arial"/>
                <a:sym typeface="Arial"/>
              </a:defRPr>
            </a:pPr>
            <a:r>
              <a:t>Ókori Kelet mítoszai: az istenek a világ részei</a:t>
            </a:r>
          </a:p>
          <a:p>
            <a:pPr lvl="1" marL="690943" indent="-265747" defTabSz="850391">
              <a:spcBef>
                <a:spcPts val="0"/>
              </a:spcBef>
              <a:buSzPct val="100000"/>
              <a:buChar char="–"/>
              <a:defRPr sz="2604">
                <a:solidFill>
                  <a:srgbClr val="000000"/>
                </a:solidFill>
                <a:latin typeface="Arial"/>
                <a:ea typeface="Arial"/>
                <a:cs typeface="Arial"/>
                <a:sym typeface="Arial"/>
              </a:defRPr>
            </a:pPr>
            <a:r>
              <a:t>Zeusz, Poszeidon, Uranosz, Gaia, Mars, Vénusz.</a:t>
            </a:r>
          </a:p>
          <a:p>
            <a:pPr marL="318897" indent="-318897" defTabSz="850391">
              <a:spcBef>
                <a:spcPts val="700"/>
              </a:spcBef>
              <a:buSzPct val="100000"/>
              <a:buChar char="•"/>
              <a:defRPr sz="2976">
                <a:solidFill>
                  <a:srgbClr val="000000"/>
                </a:solidFill>
                <a:latin typeface="Arial"/>
                <a:ea typeface="Arial"/>
                <a:cs typeface="Arial"/>
                <a:sym typeface="Arial"/>
              </a:defRPr>
            </a:pPr>
            <a:r>
              <a:t>Görög gondolkodók</a:t>
            </a:r>
          </a:p>
          <a:p>
            <a:pPr lvl="1" marL="690943" indent="-265747" defTabSz="850391">
              <a:spcBef>
                <a:spcPts val="0"/>
              </a:spcBef>
              <a:buSzPct val="100000"/>
              <a:buChar char="–"/>
              <a:defRPr sz="2604">
                <a:solidFill>
                  <a:srgbClr val="000000"/>
                </a:solidFill>
                <a:latin typeface="Arial"/>
                <a:ea typeface="Arial"/>
                <a:cs typeface="Arial"/>
                <a:sym typeface="Arial"/>
              </a:defRPr>
            </a:pPr>
            <a:r>
              <a:t>A világ isteni (Platón: Timaiosz (dialógus) 92c: ‘Megszületett ez a világrend, mint látható élőlény, képmása a gondolatbeli élőlénynek, érzékelhető isten, a legnagyobb és legjobb, legszebb és legtökéletesebb, egyetlen egyszülött világunk.’)</a:t>
            </a:r>
          </a:p>
          <a:p>
            <a:pPr marL="318897" indent="-318897" defTabSz="850391">
              <a:spcBef>
                <a:spcPts val="700"/>
              </a:spcBef>
              <a:buSzPct val="100000"/>
              <a:buChar char="•"/>
              <a:defRPr sz="2976">
                <a:solidFill>
                  <a:srgbClr val="000000"/>
                </a:solidFill>
                <a:latin typeface="Arial"/>
                <a:ea typeface="Arial"/>
                <a:cs typeface="Arial"/>
                <a:sym typeface="Arial"/>
              </a:defRPr>
            </a:pPr>
            <a:r>
              <a:t>Biblia: a világ más mint Isten (Ter 1,1).</a:t>
            </a:r>
          </a:p>
          <a:p>
            <a:pPr marL="318897" indent="-318897" defTabSz="850391">
              <a:spcBef>
                <a:spcPts val="700"/>
              </a:spcBef>
              <a:buSzPct val="100000"/>
              <a:buChar char="•"/>
              <a:defRPr sz="2976">
                <a:solidFill>
                  <a:srgbClr val="000000"/>
                </a:solidFill>
                <a:latin typeface="Arial"/>
                <a:ea typeface="Arial"/>
                <a:cs typeface="Arial"/>
                <a:sym typeface="Arial"/>
              </a:defRPr>
            </a:pPr>
            <a:r>
              <a:t>A bibliai monoteizmus nem egy néplélek kifejeződése. Izrael, mint nép, még nem létezett. Isten kinyilatkoztatása hozza létre. Izrael erre csak válaszol (Józs 24).</a:t>
            </a:r>
          </a:p>
          <a:p>
            <a:pPr lvl="1" marL="690943" indent="-265747" defTabSz="850391">
              <a:spcBef>
                <a:spcPts val="0"/>
              </a:spcBef>
              <a:buSzPct val="100000"/>
              <a:buChar char="–"/>
              <a:defRPr sz="2604">
                <a:solidFill>
                  <a:srgbClr val="000000"/>
                </a:solidFill>
                <a:latin typeface="Arial"/>
                <a:ea typeface="Arial"/>
                <a:cs typeface="Arial"/>
                <a:sym typeface="Arial"/>
              </a:defRPr>
            </a:pPr>
            <a:r>
              <a:t>Izrael nem etnikai eredetű. Új falvak Efraim és Júda hegyvidékén. Kánaánita edényformák, ciszternák, nyelv. Egyforma házak (a rabság-ból szabadultak népe). A hit teszi őket egy néppé.</a:t>
            </a:r>
          </a:p>
          <a:p>
            <a:pPr marL="318897" indent="-318897" defTabSz="850391">
              <a:spcBef>
                <a:spcPts val="700"/>
              </a:spcBef>
              <a:buSzPct val="100000"/>
              <a:buChar char="•"/>
              <a:defRPr sz="2976">
                <a:solidFill>
                  <a:srgbClr val="000000"/>
                </a:solidFill>
                <a:latin typeface="Arial"/>
                <a:ea typeface="Arial"/>
                <a:cs typeface="Arial"/>
                <a:sym typeface="Arial"/>
              </a:defRPr>
            </a:pPr>
            <a:r>
              <a:t>Isten személyes, szuverén módon cselekszik. Úr a természet és a történelem fölött.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455"/>
          <p:cNvSpPr/>
          <p:nvPr>
            <p:ph type="body" idx="1"/>
          </p:nvPr>
        </p:nvSpPr>
        <p:spPr>
          <a:prstGeom prst="rect">
            <a:avLst/>
          </a:prstGeom>
        </p:spPr>
        <p:txBody>
          <a:bodyPr/>
          <a:lstStyle/>
          <a:p>
            <a:pPr marL="0" indent="0" defTabSz="514095">
              <a:spcBef>
                <a:spcPts val="3100"/>
              </a:spcBef>
              <a:buSzTx/>
              <a:buNone/>
              <a:defRPr sz="3168"/>
            </a:pPr>
            <a:r>
              <a:t>Kezdetben:</a:t>
            </a:r>
          </a:p>
          <a:p>
            <a:pPr marL="301752" indent="-301752" defTabSz="804672">
              <a:spcBef>
                <a:spcPts val="600"/>
              </a:spcBef>
              <a:buSzPct val="100000"/>
              <a:buChar char="•"/>
              <a:defRPr sz="2816">
                <a:solidFill>
                  <a:srgbClr val="000000"/>
                </a:solidFill>
                <a:latin typeface="Arial"/>
                <a:ea typeface="Arial"/>
                <a:cs typeface="Arial"/>
                <a:sym typeface="Arial"/>
              </a:defRPr>
            </a:pPr>
            <a:r>
              <a:t>Monolatria</a:t>
            </a:r>
          </a:p>
          <a:p>
            <a:pPr lvl="1" marL="653795" indent="-251459" defTabSz="804672">
              <a:spcBef>
                <a:spcPts val="0"/>
              </a:spcBef>
              <a:buSzPct val="100000"/>
              <a:buChar char="–"/>
              <a:defRPr sz="2464">
                <a:solidFill>
                  <a:srgbClr val="000000"/>
                </a:solidFill>
                <a:latin typeface="Arial"/>
                <a:ea typeface="Arial"/>
                <a:cs typeface="Arial"/>
                <a:sym typeface="Arial"/>
              </a:defRPr>
            </a:pPr>
            <a:r>
              <a:t>Feltételezik a többi istenek létét. ‘Az Úr ítéletet tart Egyiptom istenei felett’ (Kiv 12,12); ‘Nagy király az összes istenek felett’ (Zsolt 95,3); Isten feláll az isteni tanácsban, az istenek felett tart ítéletet’ (Zsolt 82,1).</a:t>
            </a:r>
          </a:p>
          <a:p>
            <a:pPr lvl="1" marL="653795" indent="-251459" defTabSz="804672">
              <a:spcBef>
                <a:spcPts val="0"/>
              </a:spcBef>
              <a:buSzPct val="100000"/>
              <a:buChar char="–"/>
              <a:defRPr sz="2464">
                <a:solidFill>
                  <a:srgbClr val="000000"/>
                </a:solidFill>
                <a:latin typeface="Arial"/>
                <a:ea typeface="Arial"/>
                <a:cs typeface="Arial"/>
                <a:sym typeface="Arial"/>
              </a:defRPr>
            </a:pPr>
            <a:r>
              <a:t>Isten egészen más. Kizárólagos imádást követel (Kiv 20,22; MTörv 6,4).</a:t>
            </a:r>
          </a:p>
          <a:p>
            <a:pPr lvl="1" marL="653795" indent="-251459" defTabSz="804672">
              <a:spcBef>
                <a:spcPts val="0"/>
              </a:spcBef>
              <a:buSzPct val="100000"/>
              <a:buChar char="–"/>
              <a:defRPr sz="2464">
                <a:solidFill>
                  <a:srgbClr val="000000"/>
                </a:solidFill>
                <a:latin typeface="Arial"/>
                <a:ea typeface="Arial"/>
                <a:cs typeface="Arial"/>
                <a:sym typeface="Arial"/>
              </a:defRPr>
            </a:pPr>
            <a:r>
              <a:t>Az egész föld Ura (frigyláda a filiszteusoknál; Ezekiel látomása a Kebár folyó mellett; az Úr dicsősége elhagyja a templomot).</a:t>
            </a:r>
          </a:p>
          <a:p>
            <a:pPr marL="301752" indent="-301752" defTabSz="804672">
              <a:spcBef>
                <a:spcPts val="600"/>
              </a:spcBef>
              <a:buSzPct val="100000"/>
              <a:buChar char="•"/>
              <a:defRPr sz="2816">
                <a:solidFill>
                  <a:srgbClr val="000000"/>
                </a:solidFill>
                <a:latin typeface="Arial"/>
                <a:ea typeface="Arial"/>
                <a:cs typeface="Arial"/>
                <a:sym typeface="Arial"/>
              </a:defRPr>
            </a:pPr>
            <a:r>
              <a:t>Monoteizmus</a:t>
            </a:r>
          </a:p>
          <a:p>
            <a:pPr lvl="1" marL="653795" indent="-251459" defTabSz="804672">
              <a:spcBef>
                <a:spcPts val="0"/>
              </a:spcBef>
              <a:buSzPct val="100000"/>
              <a:buChar char="–"/>
              <a:defRPr sz="2464">
                <a:solidFill>
                  <a:srgbClr val="000000"/>
                </a:solidFill>
                <a:latin typeface="Arial"/>
                <a:ea typeface="Arial"/>
                <a:cs typeface="Arial"/>
                <a:sym typeface="Arial"/>
              </a:defRPr>
            </a:pPr>
            <a:r>
              <a:t>A babiloni fogság alatt Izrael távlatai a világtörténelemre kinyílnak.</a:t>
            </a:r>
          </a:p>
          <a:p>
            <a:pPr lvl="1" marL="653795" indent="-251459" defTabSz="804672">
              <a:spcBef>
                <a:spcPts val="0"/>
              </a:spcBef>
              <a:buSzPct val="100000"/>
              <a:buChar char="–"/>
              <a:defRPr sz="2464">
                <a:solidFill>
                  <a:srgbClr val="000000"/>
                </a:solidFill>
                <a:latin typeface="Arial"/>
                <a:ea typeface="Arial"/>
                <a:cs typeface="Arial"/>
                <a:sym typeface="Arial"/>
              </a:defRPr>
            </a:pPr>
            <a:r>
              <a:t>A próféták elméletileg is megfogalmazzák Isten egyetlenségét. ‘Én vagyok az Úr és senki más…. A többi istenek semmik.’ (Iz 41,23-24; 43,10-11; 44,6-8; 45,5-6.18.21)</a:t>
            </a:r>
          </a:p>
          <a:p>
            <a:pPr marL="301752" indent="-301752" defTabSz="804672">
              <a:spcBef>
                <a:spcPts val="600"/>
              </a:spcBef>
              <a:buSzPct val="100000"/>
              <a:buChar char="•"/>
              <a:defRPr sz="2816">
                <a:solidFill>
                  <a:srgbClr val="000000"/>
                </a:solidFill>
                <a:latin typeface="Arial"/>
                <a:ea typeface="Arial"/>
                <a:cs typeface="Arial"/>
                <a:sym typeface="Arial"/>
              </a:defRPr>
            </a:pPr>
            <a:r>
              <a:t>A politeizmus a numinózum megtapasztalásából, az ember transzcendentális nyitottságából születik. A monteizmust nem a politeizmusból redukálták.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ph type="body" idx="1"/>
          </p:nvPr>
        </p:nvSpPr>
        <p:spPr>
          <a:prstGeom prst="rect">
            <a:avLst/>
          </a:prstGeom>
        </p:spPr>
        <p:txBody>
          <a:bodyPr/>
          <a:lstStyle/>
          <a:p>
            <a:pPr marL="342900" indent="-342900" defTabSz="914400">
              <a:spcBef>
                <a:spcPts val="700"/>
              </a:spcBef>
              <a:buSzPct val="100000"/>
              <a:buChar char="•"/>
              <a:defRPr sz="3200">
                <a:solidFill>
                  <a:srgbClr val="000000"/>
                </a:solidFill>
                <a:latin typeface="Arial"/>
                <a:ea typeface="Arial"/>
                <a:cs typeface="Arial"/>
                <a:sym typeface="Arial"/>
              </a:defRPr>
            </a:pPr>
            <a:r>
              <a:t>A monoteizmus egy radikálisan új Istentapasztalat, a személyes Istennel való találkozás eredménye.</a:t>
            </a:r>
          </a:p>
          <a:p>
            <a:pPr marL="342900" indent="-342900" defTabSz="914400">
              <a:spcBef>
                <a:spcPts val="700"/>
              </a:spcBef>
              <a:buSzPct val="100000"/>
              <a:buChar char="•"/>
              <a:defRPr sz="3200">
                <a:solidFill>
                  <a:srgbClr val="000000"/>
                </a:solidFill>
                <a:latin typeface="Arial"/>
                <a:ea typeface="Arial"/>
                <a:cs typeface="Arial"/>
                <a:sym typeface="Arial"/>
              </a:defRPr>
            </a:pPr>
            <a:r>
              <a:t>Hasonló eredményre jut el a görög szellem a filozófiai gondolkodásának csúcsán. A világ véges – létezik Valami a világon túl. A mítoszból az Ókorban ez a két kiút születik: a bibliai monoteizmus és a görög filozófia forradalma (J. Ratzinger).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9" name=""/>
          <p:cNvPicPr>
            <a:picLocks noChangeAspect="0"/>
          </p:cNvPicPr>
          <p:nvPr>
            <p:ph type="pic" idx="13"/>
          </p:nvPr>
        </p:nvPicPr>
        <p:blipFill>
          <a:blip r:embed="rId2">
            <a:extLst/>
          </a:blip>
          <a:stretch>
            <a:fillRect/>
          </a:stretch>
        </p:blipFill>
        <p:spPr>
          <a:xfrm>
            <a:off x="7492999" y="1784349"/>
            <a:ext cx="4737102" cy="6184902"/>
          </a:xfrm>
          <a:prstGeom prst="rect">
            <a:avLst/>
          </a:prstGeom>
        </p:spPr>
      </p:pic>
      <p:sp>
        <p:nvSpPr>
          <p:cNvPr id="460" name="Shape 460"/>
          <p:cNvSpPr/>
          <p:nvPr>
            <p:ph type="title"/>
          </p:nvPr>
        </p:nvSpPr>
        <p:spPr>
          <a:prstGeom prst="rect">
            <a:avLst/>
          </a:prstGeom>
        </p:spPr>
        <p:txBody>
          <a:bodyPr/>
          <a:lstStyle/>
          <a:p>
            <a:pPr/>
            <a:r>
              <a:t>Isten tulajdonságai</a:t>
            </a:r>
          </a:p>
        </p:txBody>
      </p:sp>
      <p:sp>
        <p:nvSpPr>
          <p:cNvPr id="461" name="Shape 461"/>
          <p:cNvSpPr/>
          <p:nvPr>
            <p:ph type="body" sz="quarter" idx="1"/>
          </p:nvPr>
        </p:nvSpPr>
        <p:spPr>
          <a:prstGeom prst="rect">
            <a:avLst/>
          </a:prstGeom>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title"/>
          </p:nvPr>
        </p:nvSpPr>
        <p:spPr>
          <a:prstGeom prst="rect">
            <a:avLst/>
          </a:prstGeom>
        </p:spPr>
        <p:txBody>
          <a:bodyPr/>
          <a:lstStyle/>
          <a:p>
            <a:pPr/>
            <a:r>
              <a:t>Isten személy</a:t>
            </a:r>
          </a:p>
        </p:txBody>
      </p:sp>
      <p:sp>
        <p:nvSpPr>
          <p:cNvPr id="464" name="Shape 464"/>
          <p:cNvSpPr/>
          <p:nvPr>
            <p:ph type="body" idx="1"/>
          </p:nvPr>
        </p:nvSpPr>
        <p:spPr>
          <a:xfrm>
            <a:off x="952500" y="2053232"/>
            <a:ext cx="11734800" cy="7399736"/>
          </a:xfrm>
          <a:prstGeom prst="rect">
            <a:avLst/>
          </a:prstGeom>
        </p:spPr>
        <p:txBody>
          <a:bodyPr/>
          <a:lstStyle/>
          <a:p>
            <a:pPr marL="325754" indent="-325754" defTabSz="868680">
              <a:spcBef>
                <a:spcPts val="700"/>
              </a:spcBef>
              <a:buSzPct val="100000"/>
              <a:buChar char="•"/>
              <a:defRPr sz="3040">
                <a:solidFill>
                  <a:srgbClr val="000000"/>
                </a:solidFill>
                <a:latin typeface="Arial"/>
                <a:ea typeface="Arial"/>
                <a:cs typeface="Arial"/>
                <a:sym typeface="Arial"/>
              </a:defRPr>
            </a:pPr>
            <a:r>
              <a:t>Logikus feltételezés: Ha a világmindenségben létezik az emberi személy, akkor a világmindenség Ősforrásában is ez a tökéle-tesség (a személy mivolt) megvan, Ő nem egy személytelen erő.</a:t>
            </a:r>
          </a:p>
          <a:p>
            <a:pPr marL="325754" indent="-325754" defTabSz="868680">
              <a:spcBef>
                <a:spcPts val="700"/>
              </a:spcBef>
              <a:buSzPct val="100000"/>
              <a:buChar char="•"/>
              <a:defRPr sz="3040">
                <a:solidFill>
                  <a:srgbClr val="000000"/>
                </a:solidFill>
                <a:latin typeface="Arial"/>
                <a:ea typeface="Arial"/>
                <a:cs typeface="Arial"/>
                <a:sym typeface="Arial"/>
              </a:defRPr>
            </a:pPr>
            <a:r>
              <a:t>Isten személy voltának megfogalmazása az Ószövetségben nem az ember kivetítéséből születik. ‘Ne csinálj magadnak faragott ké-pet!’ (Kiv 20,4) Egyedülálló parancs az Ókorban.</a:t>
            </a:r>
          </a:p>
          <a:p>
            <a:pPr marL="325754" indent="-325754" defTabSz="868680">
              <a:spcBef>
                <a:spcPts val="700"/>
              </a:spcBef>
              <a:buSzPct val="100000"/>
              <a:buChar char="•"/>
              <a:defRPr sz="3040">
                <a:solidFill>
                  <a:srgbClr val="000000"/>
                </a:solidFill>
                <a:latin typeface="Arial"/>
                <a:ea typeface="Arial"/>
                <a:cs typeface="Arial"/>
                <a:sym typeface="Arial"/>
              </a:defRPr>
            </a:pPr>
            <a:r>
              <a:t>Az istentapasztalatból születik. Isten szabad, cselekszik, szól, személyes kapcsolatot teremt.</a:t>
            </a:r>
          </a:p>
          <a:p>
            <a:pPr marL="325754" indent="-325754" defTabSz="868680">
              <a:spcBef>
                <a:spcPts val="700"/>
              </a:spcBef>
              <a:buSzPct val="100000"/>
              <a:buChar char="•"/>
              <a:defRPr sz="3040">
                <a:solidFill>
                  <a:srgbClr val="000000"/>
                </a:solidFill>
                <a:latin typeface="Arial"/>
                <a:ea typeface="Arial"/>
                <a:cs typeface="Arial"/>
                <a:sym typeface="Arial"/>
              </a:defRPr>
            </a:pPr>
            <a:r>
              <a:t>Isten személy voltának </a:t>
            </a:r>
            <a:r>
              <a:rPr i="1"/>
              <a:t>leírása</a:t>
            </a:r>
            <a:r>
              <a:t> emberi:</a:t>
            </a:r>
          </a:p>
          <a:p>
            <a:pPr lvl="1" marL="705802" indent="-271462" defTabSz="868680">
              <a:spcBef>
                <a:spcPts val="0"/>
              </a:spcBef>
              <a:buSzPct val="100000"/>
              <a:buChar char="–"/>
              <a:defRPr sz="2660">
                <a:solidFill>
                  <a:srgbClr val="000000"/>
                </a:solidFill>
                <a:latin typeface="Arial"/>
                <a:ea typeface="Arial"/>
                <a:cs typeface="Arial"/>
                <a:sym typeface="Arial"/>
              </a:defRPr>
            </a:pPr>
            <a:r>
              <a:t>antropomorfizmus</a:t>
            </a:r>
          </a:p>
          <a:p>
            <a:pPr lvl="1" marL="705802" indent="-271462" defTabSz="868680">
              <a:spcBef>
                <a:spcPts val="0"/>
              </a:spcBef>
              <a:buSzPct val="100000"/>
              <a:buChar char="–"/>
              <a:defRPr sz="2660">
                <a:solidFill>
                  <a:srgbClr val="000000"/>
                </a:solidFill>
                <a:latin typeface="Arial"/>
                <a:ea typeface="Arial"/>
                <a:cs typeface="Arial"/>
                <a:sym typeface="Arial"/>
              </a:defRPr>
            </a:pPr>
            <a:r>
              <a:t>antropopatizmus</a:t>
            </a:r>
          </a:p>
          <a:p>
            <a:pPr lvl="1" marL="271462" indent="162877" defTabSz="868680">
              <a:spcBef>
                <a:spcPts val="0"/>
              </a:spcBef>
              <a:buSzTx/>
              <a:buNone/>
              <a:defRPr sz="2660">
                <a:solidFill>
                  <a:srgbClr val="000000"/>
                </a:solidFill>
                <a:latin typeface="Arial"/>
                <a:ea typeface="Arial"/>
                <a:cs typeface="Arial"/>
                <a:sym typeface="Arial"/>
              </a:defRPr>
            </a:pPr>
            <a:r>
              <a:t>Isten arca, az Úr karja, ‘megbánta, hogy embert teremtett’, az Úr haragja…</a:t>
            </a:r>
          </a:p>
          <a:p>
            <a:pPr marL="325754" indent="-325754" defTabSz="868680">
              <a:spcBef>
                <a:spcPts val="700"/>
              </a:spcBef>
              <a:buSzPct val="100000"/>
              <a:buChar char="•"/>
              <a:defRPr sz="3040">
                <a:solidFill>
                  <a:srgbClr val="000000"/>
                </a:solidFill>
                <a:latin typeface="Arial"/>
                <a:ea typeface="Arial"/>
                <a:cs typeface="Arial"/>
                <a:sym typeface="Arial"/>
              </a:defRPr>
            </a:pPr>
            <a:r>
              <a:t>Az Ószövetség korrigálja is az antropomorfizmusokat. ‘Nem ember az Isten, hogy hazudjon’ (Szám 23,19); nem megvesztegethető (MTörv 10,17); nem fárad el (Iz 40,28).</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body" idx="1"/>
          </p:nvPr>
        </p:nvSpPr>
        <p:spPr>
          <a:prstGeom prst="rect">
            <a:avLst/>
          </a:prstGeom>
        </p:spPr>
        <p:txBody>
          <a:bodyPr/>
          <a:lstStyle/>
          <a:p>
            <a:pPr marL="342900" indent="-342900" defTabSz="914400">
              <a:lnSpc>
                <a:spcPct val="90000"/>
              </a:lnSpc>
              <a:spcBef>
                <a:spcPts val="700"/>
              </a:spcBef>
              <a:buSzPct val="100000"/>
              <a:buChar char="•"/>
              <a:defRPr sz="3200">
                <a:solidFill>
                  <a:srgbClr val="000000"/>
                </a:solidFill>
                <a:latin typeface="Arial"/>
                <a:ea typeface="Arial"/>
                <a:cs typeface="Arial"/>
                <a:sym typeface="Arial"/>
              </a:defRPr>
            </a:pPr>
            <a:r>
              <a:t>Isten szenvedélyes szeretete (Oz 11; Mal 1,2: ‘Ha én atya vagyok, hol az irántam való szeretet?’). Választ vár.</a:t>
            </a:r>
          </a:p>
          <a:p>
            <a:pPr marL="342900" indent="-342900" defTabSz="914400">
              <a:lnSpc>
                <a:spcPct val="90000"/>
              </a:lnSpc>
              <a:spcBef>
                <a:spcPts val="700"/>
              </a:spcBef>
              <a:buSzPct val="100000"/>
              <a:buChar char="•"/>
              <a:defRPr sz="3200">
                <a:solidFill>
                  <a:srgbClr val="000000"/>
                </a:solidFill>
                <a:latin typeface="Arial"/>
                <a:ea typeface="Arial"/>
                <a:cs typeface="Arial"/>
                <a:sym typeface="Arial"/>
              </a:defRPr>
            </a:pPr>
            <a:r>
              <a:t>‘Megöl és életre kelt’ (MTörv 32,39); ‘Ő alkotta a világosságot és Ő teremti a sötétséget’ (Iz 45,7). </a:t>
            </a:r>
          </a:p>
          <a:p>
            <a:pPr marL="342900" indent="-342900" defTabSz="914400">
              <a:lnSpc>
                <a:spcPct val="90000"/>
              </a:lnSpc>
              <a:spcBef>
                <a:spcPts val="700"/>
              </a:spcBef>
              <a:buSzPct val="100000"/>
              <a:buChar char="•"/>
              <a:defRPr sz="3200">
                <a:solidFill>
                  <a:srgbClr val="000000"/>
                </a:solidFill>
                <a:latin typeface="Arial"/>
                <a:ea typeface="Arial"/>
                <a:cs typeface="Arial"/>
                <a:sym typeface="Arial"/>
              </a:defRPr>
            </a:pPr>
            <a:r>
              <a:t>Isten szeretete ellenállásba ütközik. Az Ő fényében meglátszik a sötét (‘Sokak romlására, és sokak feltámadására lesz Ő; jel lesz, amelynek ellene mondanak.’ Lk 2,34).</a:t>
            </a:r>
          </a:p>
          <a:p>
            <a:pPr marL="342900" indent="-342900" defTabSz="914400">
              <a:lnSpc>
                <a:spcPct val="90000"/>
              </a:lnSpc>
              <a:spcBef>
                <a:spcPts val="700"/>
              </a:spcBef>
              <a:buSzPct val="100000"/>
              <a:buChar char="•"/>
              <a:defRPr sz="3200">
                <a:solidFill>
                  <a:srgbClr val="000000"/>
                </a:solidFill>
                <a:latin typeface="Arial"/>
                <a:ea typeface="Arial"/>
                <a:cs typeface="Arial"/>
                <a:sym typeface="Arial"/>
              </a:defRPr>
            </a:pPr>
            <a:r>
              <a:t>Isten a Lét teljessége (Kiv 3,14: Aki volt, Aki van, és Aki eljő (Iz 41,4).</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body" idx="1"/>
          </p:nvPr>
        </p:nvSpPr>
        <p:spPr>
          <a:prstGeom prst="rect">
            <a:avLst/>
          </a:prstGeom>
        </p:spPr>
        <p:txBody>
          <a:bodyPr/>
          <a:lstStyle/>
          <a:p>
            <a:pPr marL="342900" indent="-342900" defTabSz="914400">
              <a:spcBef>
                <a:spcPts val="700"/>
              </a:spcBef>
              <a:buSzPct val="100000"/>
              <a:buChar char="•"/>
              <a:defRPr sz="3200">
                <a:solidFill>
                  <a:srgbClr val="000000"/>
                </a:solidFill>
                <a:latin typeface="Arial"/>
                <a:ea typeface="Arial"/>
                <a:cs typeface="Arial"/>
                <a:sym typeface="Arial"/>
              </a:defRPr>
            </a:pPr>
            <a:r>
              <a:t>Transzcendens és immanens. Igazságos, irgalmas és hűséges (Kiv 34,6).</a:t>
            </a:r>
          </a:p>
          <a:p>
            <a:pPr marL="342900" indent="-342900" defTabSz="914400">
              <a:spcBef>
                <a:spcPts val="700"/>
              </a:spcBef>
              <a:buSzPct val="100000"/>
              <a:buChar char="•"/>
              <a:defRPr sz="3200">
                <a:solidFill>
                  <a:srgbClr val="000000"/>
                </a:solidFill>
                <a:latin typeface="Arial"/>
                <a:ea typeface="Arial"/>
                <a:cs typeface="Arial"/>
                <a:sym typeface="Arial"/>
              </a:defRPr>
            </a:pPr>
            <a:r>
              <a:t>Ezt fogalmazza meg később a Szenthagyomány: ‘Egyetlen, tökéletes, örökkévaló, lehatárolhatatlan, változhatatlan (nem az élettelenség, hanem a világtól nem befolyásolt hűség értelmében), mindentudó, mindenható’. </a:t>
            </a:r>
            <a:r>
              <a:rPr i="1"/>
              <a:t>IV. Lateráni zsinat</a:t>
            </a:r>
            <a:r>
              <a:t> (1215; DH 800); </a:t>
            </a:r>
            <a:r>
              <a:rPr i="1"/>
              <a:t>I. Vatikáni zsinat</a:t>
            </a:r>
            <a:r>
              <a:t> (1870; DH 3001-3021).</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 name="Shape 470"/>
          <p:cNvSpPr/>
          <p:nvPr>
            <p:ph type="body" idx="1"/>
          </p:nvPr>
        </p:nvSpPr>
        <p:spPr>
          <a:prstGeom prst="rect">
            <a:avLst/>
          </a:prstGeom>
        </p:spPr>
        <p:txBody>
          <a:bodyPr/>
          <a:lstStyle/>
          <a:p>
            <a:pPr marL="342900" indent="-342900" defTabSz="914400">
              <a:spcBef>
                <a:spcPts val="700"/>
              </a:spcBef>
              <a:buSzPct val="100000"/>
              <a:buChar char="•"/>
              <a:defRPr sz="3200">
                <a:solidFill>
                  <a:srgbClr val="000000"/>
                </a:solidFill>
                <a:latin typeface="Arial"/>
                <a:ea typeface="Arial"/>
                <a:cs typeface="Arial"/>
                <a:sym typeface="Arial"/>
              </a:defRPr>
            </a:pPr>
            <a:r>
              <a:t>Isten mindenhatósága nem akadálya az ember szabadságának		SZEMBEN	pogány sors-hit (</a:t>
            </a:r>
            <a:r>
              <a:rPr i="1"/>
              <a:t>fatum</a:t>
            </a:r>
            <a:r>
              <a:t>); deizmus (fizikai okságot, determinizmust vonatkoztatja mindenre).</a:t>
            </a:r>
          </a:p>
          <a:p>
            <a:pPr marL="342900" indent="-342900" defTabSz="914400">
              <a:spcBef>
                <a:spcPts val="700"/>
              </a:spcBef>
              <a:buSzPct val="100000"/>
              <a:buChar char="•"/>
              <a:defRPr sz="3200">
                <a:solidFill>
                  <a:srgbClr val="000000"/>
                </a:solidFill>
                <a:latin typeface="Arial"/>
                <a:ea typeface="Arial"/>
                <a:cs typeface="Arial"/>
                <a:sym typeface="Arial"/>
              </a:defRPr>
            </a:pPr>
            <a:r>
              <a:t>Isten szabadsága lehetővé teszi, akarja az ember szabadságát. Rabbik: a teremtés Isten ‘visszahúzódása’. Az anyag és az ember ‘szabadsága’, relatív autonómiája.</a:t>
            </a:r>
          </a:p>
          <a:p>
            <a:pPr marL="342900" indent="-342900" defTabSz="914400">
              <a:spcBef>
                <a:spcPts val="700"/>
              </a:spcBef>
              <a:buSzPct val="100000"/>
              <a:buChar char="•"/>
              <a:defRPr sz="3200">
                <a:solidFill>
                  <a:srgbClr val="000000"/>
                </a:solidFill>
                <a:latin typeface="Arial"/>
                <a:ea typeface="Arial"/>
                <a:cs typeface="Arial"/>
                <a:sym typeface="Arial"/>
              </a:defRPr>
            </a:pPr>
            <a:r>
              <a:t>A Biblia anyai hasonlatokkal is beszél az Istenről (Iz 49,15; 66,13). Nemek feletti 	SZEMBEN pogány termékenységi kultuszok.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2" name="Shape 472"/>
          <p:cNvSpPr/>
          <p:nvPr>
            <p:ph type="title"/>
          </p:nvPr>
        </p:nvSpPr>
        <p:spPr>
          <a:prstGeom prst="rect">
            <a:avLst/>
          </a:prstGeom>
        </p:spPr>
        <p:txBody>
          <a:bodyPr/>
          <a:lstStyle/>
          <a:p>
            <a:pPr/>
            <a:r>
              <a:t>Mindenható</a:t>
            </a:r>
          </a:p>
        </p:txBody>
      </p:sp>
      <p:sp>
        <p:nvSpPr>
          <p:cNvPr id="473" name="Shape 473"/>
          <p:cNvSpPr/>
          <p:nvPr>
            <p:ph type="body" idx="1"/>
          </p:nvPr>
        </p:nvSpPr>
        <p:spPr>
          <a:xfrm>
            <a:off x="1587500" y="1891186"/>
            <a:ext cx="10464800" cy="6871814"/>
          </a:xfrm>
          <a:prstGeom prst="rect">
            <a:avLst/>
          </a:prstGeom>
        </p:spPr>
        <p:txBody>
          <a:bodyPr/>
          <a:lstStyle/>
          <a:p>
            <a:pPr marL="396049" indent="-396049" defTabSz="1092403">
              <a:lnSpc>
                <a:spcPct val="90000"/>
              </a:lnSpc>
              <a:spcBef>
                <a:spcPts val="900"/>
              </a:spcBef>
              <a:buSzPct val="100000"/>
              <a:buChar char="•"/>
              <a:defRPr sz="3696">
                <a:solidFill>
                  <a:srgbClr val="000000"/>
                </a:solidFill>
                <a:latin typeface="Arial"/>
                <a:ea typeface="Arial"/>
                <a:cs typeface="Arial"/>
                <a:sym typeface="Arial"/>
              </a:defRPr>
            </a:pPr>
            <a:r>
              <a:t>Omnipotens; </a:t>
            </a:r>
            <a:r>
              <a:rPr>
                <a:latin typeface="Graeca"/>
                <a:ea typeface="Graeca"/>
                <a:cs typeface="Graeca"/>
                <a:sym typeface="Graeca"/>
              </a:rPr>
              <a:t>pantokrator</a:t>
            </a:r>
          </a:p>
          <a:p>
            <a:pPr marL="396049" indent="-396049" defTabSz="1092403">
              <a:lnSpc>
                <a:spcPct val="90000"/>
              </a:lnSpc>
              <a:spcBef>
                <a:spcPts val="900"/>
              </a:spcBef>
              <a:buSzPct val="100000"/>
              <a:buChar char="•"/>
              <a:defRPr sz="3696">
                <a:solidFill>
                  <a:srgbClr val="000000"/>
                </a:solidFill>
                <a:latin typeface="Arial"/>
                <a:ea typeface="Arial"/>
                <a:cs typeface="Arial"/>
                <a:sym typeface="Arial"/>
              </a:defRPr>
            </a:pPr>
            <a:r>
              <a:t>Hitvallások: első, vagy egyetlen isteni tulajdonság.</a:t>
            </a:r>
          </a:p>
          <a:p>
            <a:pPr lvl="1" marL="709802" indent="-325754" defTabSz="1092403">
              <a:spcBef>
                <a:spcPts val="0"/>
              </a:spcBef>
              <a:buSzPct val="100000"/>
              <a:buChar char="–"/>
              <a:defRPr sz="3191">
                <a:solidFill>
                  <a:srgbClr val="000000"/>
                </a:solidFill>
                <a:latin typeface="Arial"/>
                <a:ea typeface="Arial"/>
                <a:cs typeface="Arial"/>
                <a:sym typeface="Arial"/>
              </a:defRPr>
            </a:pPr>
            <a:r>
              <a:t>Teremtés: ‘hatalmával teremtette’</a:t>
            </a:r>
          </a:p>
          <a:p>
            <a:pPr lvl="1" marL="709802" indent="-325754" defTabSz="1092403">
              <a:spcBef>
                <a:spcPts val="0"/>
              </a:spcBef>
              <a:buSzPct val="100000"/>
              <a:buChar char="–"/>
              <a:defRPr sz="3191">
                <a:solidFill>
                  <a:srgbClr val="000000"/>
                </a:solidFill>
                <a:latin typeface="Arial"/>
                <a:ea typeface="Arial"/>
                <a:cs typeface="Arial"/>
                <a:sym typeface="Arial"/>
              </a:defRPr>
            </a:pPr>
            <a:r>
              <a:t>Más világot is tudott volna (II. Konstantinápolyi zsinat 543; DH 410).</a:t>
            </a:r>
          </a:p>
          <a:p>
            <a:pPr lvl="1" marL="709802" indent="-325754" defTabSz="1092403">
              <a:spcBef>
                <a:spcPts val="0"/>
              </a:spcBef>
              <a:buSzPct val="100000"/>
              <a:buChar char="–"/>
              <a:defRPr sz="3191">
                <a:solidFill>
                  <a:srgbClr val="000000"/>
                </a:solidFill>
                <a:latin typeface="Arial"/>
                <a:ea typeface="Arial"/>
                <a:cs typeface="Arial"/>
                <a:sym typeface="Arial"/>
              </a:defRPr>
            </a:pPr>
            <a:r>
              <a:t>Abelard : ‘csak azt tudja megtenni, amit megtesz’. A Sens-i zsinat elítéli (1140; DH 726).</a:t>
            </a:r>
          </a:p>
          <a:p>
            <a:pPr lvl="1" marL="341375" indent="42671" defTabSz="1092403">
              <a:spcBef>
                <a:spcPts val="0"/>
              </a:spcBef>
              <a:buSzTx/>
              <a:buNone/>
              <a:defRPr i="1" sz="3191">
                <a:solidFill>
                  <a:srgbClr val="000000"/>
                </a:solidFill>
                <a:latin typeface="Arial"/>
                <a:ea typeface="Arial"/>
                <a:cs typeface="Arial"/>
                <a:sym typeface="Arial"/>
              </a:defRPr>
            </a:pPr>
            <a:r>
              <a:t>Potestas ordinata</a:t>
            </a:r>
          </a:p>
          <a:p>
            <a:pPr lvl="1" marL="341375" indent="42671" defTabSz="1092403">
              <a:spcBef>
                <a:spcPts val="0"/>
              </a:spcBef>
              <a:buSzTx/>
              <a:buNone/>
              <a:defRPr sz="3191">
                <a:solidFill>
                  <a:srgbClr val="000000"/>
                </a:solidFill>
                <a:latin typeface="Arial"/>
                <a:ea typeface="Arial"/>
                <a:cs typeface="Arial"/>
                <a:sym typeface="Arial"/>
              </a:defRPr>
            </a:pPr>
            <a:r>
              <a:t>	Nem logikailag lehetetlen, vagy erkölcsileg rossz dolgot. Hogy mi ilyen Isten szemében, azt az ember egészen átlátni nem tudja. Istenben akarat és értelem elválaszthatatlan. Az </a:t>
            </a:r>
            <a:r>
              <a:rPr i="1"/>
              <a:t>lehet</a:t>
            </a:r>
            <a:r>
              <a:t>séges, ami Isten lényegéből, </a:t>
            </a:r>
            <a:r>
              <a:rPr i="1"/>
              <a:t>Lét</a:t>
            </a:r>
            <a:r>
              <a:t>éből ered.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body" idx="1"/>
          </p:nvPr>
        </p:nvSpPr>
        <p:spPr>
          <a:prstGeom prst="rect">
            <a:avLst/>
          </a:prstGeom>
        </p:spPr>
        <p:txBody>
          <a:bodyPr/>
          <a:lstStyle/>
          <a:p>
            <a:pPr lvl="1" marL="406400" indent="50800" defTabSz="1300480">
              <a:spcBef>
                <a:spcPts val="0"/>
              </a:spcBef>
              <a:buSzTx/>
              <a:buNone/>
              <a:defRPr sz="3800">
                <a:solidFill>
                  <a:srgbClr val="000000"/>
                </a:solidFill>
                <a:latin typeface="Arial"/>
                <a:ea typeface="Arial"/>
                <a:cs typeface="Arial"/>
                <a:sym typeface="Arial"/>
              </a:defRPr>
            </a:pPr>
            <a:r>
              <a:t>Janzenisták elítélése, akik szerint Isten képes lenne bűnre is, elkárhoztathatna igazakat is (</a:t>
            </a:r>
            <a:r>
              <a:rPr i="1"/>
              <a:t>potestas absoluta</a:t>
            </a:r>
            <a:r>
              <a:t>).</a:t>
            </a:r>
          </a:p>
          <a:p>
            <a:pPr lvl="1" marL="845003" indent="-387803" defTabSz="1300480">
              <a:spcBef>
                <a:spcPts val="0"/>
              </a:spcBef>
              <a:buSzPct val="100000"/>
              <a:buChar char="–"/>
              <a:defRPr sz="3800">
                <a:solidFill>
                  <a:srgbClr val="000000"/>
                </a:solidFill>
                <a:latin typeface="Arial"/>
                <a:ea typeface="Arial"/>
                <a:cs typeface="Arial"/>
                <a:sym typeface="Arial"/>
              </a:defRPr>
            </a:pPr>
            <a:r>
              <a:t>‘Isten gyengesége erősebb az embereknél’ (1Kor 1,25). </a:t>
            </a:r>
          </a:p>
          <a:p>
            <a:pPr lvl="1" marL="845003" indent="-387803" defTabSz="1300480">
              <a:spcBef>
                <a:spcPts val="0"/>
              </a:spcBef>
              <a:buSzPct val="100000"/>
              <a:buChar char="–"/>
              <a:defRPr sz="3800">
                <a:solidFill>
                  <a:srgbClr val="000000"/>
                </a:solidFill>
                <a:latin typeface="Arial"/>
                <a:ea typeface="Arial"/>
                <a:cs typeface="Arial"/>
                <a:sym typeface="Arial"/>
              </a:defRPr>
            </a:pPr>
            <a:r>
              <a:t>Iszlám (alá-vetni). Isten abszolút hatalom. Mohamed alaptapasztalata. </a:t>
            </a:r>
          </a:p>
          <a:p>
            <a:pPr lvl="1" marL="845003" indent="-387803" defTabSz="1300480">
              <a:spcBef>
                <a:spcPts val="0"/>
              </a:spcBef>
              <a:buSzPct val="100000"/>
              <a:buChar char="–"/>
              <a:defRPr sz="3800">
                <a:solidFill>
                  <a:srgbClr val="000000"/>
                </a:solidFill>
                <a:latin typeface="Arial"/>
                <a:ea typeface="Arial"/>
                <a:cs typeface="Arial"/>
                <a:sym typeface="Arial"/>
              </a:defRPr>
            </a:pPr>
            <a:r>
              <a:t>Isten tiszteletben tartja a teremtményeit, önállónak alkotta a világot. Anyag és az ember relatív autonómiája (GS 36).</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prstGeom prst="rect">
            <a:avLst/>
          </a:prstGeom>
        </p:spPr>
        <p:txBody>
          <a:bodyPr/>
          <a:lstStyle>
            <a:lvl1pPr defTabSz="914400">
              <a:defRPr cap="all" spc="0" sz="4400">
                <a:solidFill>
                  <a:srgbClr val="6B7D72"/>
                </a:solidFill>
                <a:latin typeface="Palatino"/>
                <a:ea typeface="Palatino"/>
                <a:cs typeface="Palatino"/>
                <a:sym typeface="Palatino"/>
              </a:defRPr>
            </a:lvl1pPr>
          </a:lstStyle>
          <a:p>
            <a:pPr/>
            <a:r>
              <a:t>Új vallások (1789 – modern kor)</a:t>
            </a:r>
          </a:p>
        </p:txBody>
      </p:sp>
      <p:sp>
        <p:nvSpPr>
          <p:cNvPr id="156" name="Shape 156"/>
          <p:cNvSpPr/>
          <p:nvPr>
            <p:ph type="body" idx="1"/>
          </p:nvPr>
        </p:nvSpPr>
        <p:spPr>
          <a:prstGeom prst="rect">
            <a:avLst/>
          </a:prstGeom>
        </p:spPr>
        <p:txBody>
          <a:bodyPr/>
          <a:lstStyle/>
          <a:p>
            <a:pPr marL="342900" indent="-228600" defTabSz="914400">
              <a:spcBef>
                <a:spcPts val="500"/>
              </a:spcBef>
              <a:buClr>
                <a:srgbClr val="93A299"/>
              </a:buClr>
              <a:buSzPct val="100000"/>
              <a:buFont typeface="Arial"/>
              <a:buChar char="•"/>
              <a:defRPr sz="3300">
                <a:solidFill>
                  <a:srgbClr val="564B3C"/>
                </a:solidFill>
              </a:defRPr>
            </a:pPr>
            <a:r>
              <a:t>Némelyek a történeti vallásokból származnak, mások a törzsi és népi hagyományokat újították fel</a:t>
            </a:r>
          </a:p>
          <a:p>
            <a:pPr marL="342900" indent="-228600" defTabSz="914400">
              <a:spcBef>
                <a:spcPts val="500"/>
              </a:spcBef>
              <a:buClr>
                <a:srgbClr val="93A299"/>
              </a:buClr>
              <a:buSzPct val="100000"/>
              <a:buFont typeface="Arial"/>
              <a:buChar char="•"/>
              <a:defRPr sz="3300">
                <a:solidFill>
                  <a:srgbClr val="564B3C"/>
                </a:solidFill>
              </a:defRPr>
            </a:pPr>
            <a:r>
              <a:t>Pl. Hare Krisna (1966), transzcendentális meditáció, vagy Iránban: babizmus, bahaizmus</a:t>
            </a:r>
          </a:p>
          <a:p>
            <a:pPr marL="342900" indent="-228600" defTabSz="914400">
              <a:spcBef>
                <a:spcPts val="500"/>
              </a:spcBef>
              <a:buClr>
                <a:srgbClr val="93A299"/>
              </a:buClr>
              <a:buSzPct val="100000"/>
              <a:buFont typeface="Arial"/>
              <a:buChar char="•"/>
              <a:defRPr sz="3300">
                <a:solidFill>
                  <a:srgbClr val="564B3C"/>
                </a:solidFill>
              </a:defRPr>
            </a:pPr>
            <a:r>
              <a:t>Amerika: mormonok, Jehova tanúi, spiritizmus, Teozofikus társaság, szcientológia (1954) stb.</a:t>
            </a:r>
          </a:p>
          <a:p>
            <a:pPr marL="342900" indent="-228600" defTabSz="914400">
              <a:spcBef>
                <a:spcPts val="500"/>
              </a:spcBef>
              <a:buClr>
                <a:srgbClr val="93A299"/>
              </a:buClr>
              <a:buSzPct val="100000"/>
              <a:buFont typeface="Arial"/>
              <a:buChar char="•"/>
              <a:defRPr sz="3300">
                <a:solidFill>
                  <a:srgbClr val="564B3C"/>
                </a:solidFill>
              </a:defRPr>
            </a:pPr>
            <a:r>
              <a:t>Dél-Amerika: afroamerikai kultuszok (umbanda és a vudu)</a:t>
            </a:r>
          </a:p>
          <a:p>
            <a:pPr marL="342900" indent="-228600" defTabSz="914400">
              <a:spcBef>
                <a:spcPts val="500"/>
              </a:spcBef>
              <a:buClr>
                <a:srgbClr val="93A299"/>
              </a:buClr>
              <a:buSzPct val="100000"/>
              <a:buFont typeface="Arial"/>
              <a:buChar char="•"/>
              <a:defRPr sz="3300">
                <a:solidFill>
                  <a:srgbClr val="564B3C"/>
                </a:solidFill>
              </a:defRPr>
            </a:pPr>
            <a:r>
              <a:t>Afrika: messiási mozgalmak pl. Názáreti Egyház, Kimbangu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 name="Shape 477"/>
          <p:cNvSpPr/>
          <p:nvPr>
            <p:ph type="title"/>
          </p:nvPr>
        </p:nvSpPr>
        <p:spPr>
          <a:xfrm>
            <a:off x="1587500" y="254000"/>
            <a:ext cx="10464800" cy="1334787"/>
          </a:xfrm>
          <a:prstGeom prst="rect">
            <a:avLst/>
          </a:prstGeom>
        </p:spPr>
        <p:txBody>
          <a:bodyPr/>
          <a:lstStyle/>
          <a:p>
            <a:pPr/>
            <a:r>
              <a:t>Transzcendens</a:t>
            </a:r>
          </a:p>
        </p:txBody>
      </p:sp>
      <p:sp>
        <p:nvSpPr>
          <p:cNvPr id="478" name="Shape 478"/>
          <p:cNvSpPr/>
          <p:nvPr>
            <p:ph type="body" idx="1"/>
          </p:nvPr>
        </p:nvSpPr>
        <p:spPr>
          <a:xfrm>
            <a:off x="952499" y="1561358"/>
            <a:ext cx="11099801" cy="7904631"/>
          </a:xfrm>
          <a:prstGeom prst="rect">
            <a:avLst/>
          </a:prstGeom>
        </p:spPr>
        <p:txBody>
          <a:bodyPr/>
          <a:lstStyle/>
          <a:p>
            <a:pPr lvl="1" marL="794303" indent="-364535" defTabSz="1222451">
              <a:spcBef>
                <a:spcPts val="0"/>
              </a:spcBef>
              <a:buSzPct val="100000"/>
              <a:buChar char="–"/>
              <a:defRPr sz="3572">
                <a:solidFill>
                  <a:srgbClr val="000000"/>
                </a:solidFill>
                <a:latin typeface="Arial"/>
                <a:ea typeface="Arial"/>
                <a:cs typeface="Arial"/>
                <a:sym typeface="Arial"/>
              </a:defRPr>
            </a:pPr>
            <a:r>
              <a:t>Isten világfeletti, Titok</a:t>
            </a:r>
          </a:p>
          <a:p>
            <a:pPr lvl="1" marL="794303" indent="-364535" defTabSz="1222451">
              <a:spcBef>
                <a:spcPts val="0"/>
              </a:spcBef>
              <a:buSzPct val="100000"/>
              <a:buChar char="–"/>
              <a:defRPr sz="3572">
                <a:solidFill>
                  <a:srgbClr val="000000"/>
                </a:solidFill>
                <a:latin typeface="Arial"/>
                <a:ea typeface="Arial"/>
                <a:cs typeface="Arial"/>
                <a:sym typeface="Arial"/>
              </a:defRPr>
            </a:pPr>
            <a:r>
              <a:t>Láthatatlan. Még misztikus elragadtatásban se láthatjuk Őt magát. </a:t>
            </a:r>
          </a:p>
          <a:p>
            <a:pPr lvl="1" marL="794303" indent="-364535" defTabSz="1222451">
              <a:spcBef>
                <a:spcPts val="0"/>
              </a:spcBef>
              <a:buSzPct val="100000"/>
              <a:buChar char="–"/>
              <a:defRPr sz="3572">
                <a:solidFill>
                  <a:srgbClr val="000000"/>
                </a:solidFill>
                <a:latin typeface="Arial"/>
                <a:ea typeface="Arial"/>
                <a:cs typeface="Arial"/>
                <a:sym typeface="Arial"/>
              </a:defRPr>
            </a:pPr>
            <a:r>
              <a:t>A túlvilágon se tudjuk Őt átfogni.</a:t>
            </a:r>
          </a:p>
          <a:p>
            <a:pPr lvl="1" marL="794303" indent="-364535" defTabSz="1222451">
              <a:spcBef>
                <a:spcPts val="0"/>
              </a:spcBef>
              <a:buSzPct val="100000"/>
              <a:buChar char="–"/>
              <a:defRPr sz="3572">
                <a:solidFill>
                  <a:srgbClr val="000000"/>
                </a:solidFill>
                <a:latin typeface="Arial"/>
                <a:ea typeface="Arial"/>
                <a:cs typeface="Arial"/>
                <a:sym typeface="Arial"/>
              </a:defRPr>
            </a:pPr>
            <a:r>
              <a:t>Szent (qds - cut)</a:t>
            </a:r>
          </a:p>
          <a:p>
            <a:pPr lvl="1" marL="794303" indent="-364535" defTabSz="1222451">
              <a:spcBef>
                <a:spcPts val="0"/>
              </a:spcBef>
              <a:buSzPct val="100000"/>
              <a:buChar char="–"/>
              <a:defRPr sz="3572">
                <a:solidFill>
                  <a:srgbClr val="000000"/>
                </a:solidFill>
                <a:latin typeface="Arial"/>
                <a:ea typeface="Arial"/>
                <a:cs typeface="Arial"/>
                <a:sym typeface="Arial"/>
              </a:defRPr>
            </a:pPr>
            <a:r>
              <a:t>Dicsősége (kbd = súly)</a:t>
            </a:r>
          </a:p>
          <a:p>
            <a:pPr marL="443198" indent="-443198" defTabSz="1222451">
              <a:spcBef>
                <a:spcPts val="1000"/>
              </a:spcBef>
              <a:buSzPct val="100000"/>
              <a:buChar char="•"/>
              <a:defRPr sz="4136">
                <a:solidFill>
                  <a:srgbClr val="000000"/>
                </a:solidFill>
                <a:latin typeface="Arial"/>
                <a:ea typeface="Arial"/>
                <a:cs typeface="Arial"/>
                <a:sym typeface="Arial"/>
              </a:defRPr>
            </a:pPr>
            <a:r>
              <a:t>Tér feletti</a:t>
            </a:r>
          </a:p>
          <a:p>
            <a:pPr lvl="1" marL="794303" indent="-364535" defTabSz="1222451">
              <a:spcBef>
                <a:spcPts val="0"/>
              </a:spcBef>
              <a:buSzPct val="100000"/>
              <a:buChar char="–"/>
              <a:defRPr i="1" sz="3572">
                <a:solidFill>
                  <a:srgbClr val="000000"/>
                </a:solidFill>
                <a:latin typeface="Arial"/>
                <a:ea typeface="Arial"/>
                <a:cs typeface="Arial"/>
                <a:sym typeface="Arial"/>
              </a:defRPr>
            </a:pPr>
            <a:r>
              <a:t>omnipraesentia</a:t>
            </a:r>
          </a:p>
          <a:p>
            <a:pPr lvl="1" marL="858872" indent="-441042" defTabSz="1222451">
              <a:spcBef>
                <a:spcPts val="0"/>
              </a:spcBef>
              <a:buSzPct val="100000"/>
              <a:buChar char="•"/>
              <a:defRPr i="1" sz="3572">
                <a:solidFill>
                  <a:srgbClr val="000000"/>
                </a:solidFill>
                <a:latin typeface="Arial"/>
                <a:ea typeface="Arial"/>
                <a:cs typeface="Arial"/>
                <a:sym typeface="Arial"/>
              </a:defRPr>
            </a:pPr>
            <a:r>
              <a:t>Idő feletti</a:t>
            </a:r>
          </a:p>
          <a:p>
            <a:pPr lvl="1" marL="794303" indent="-364535" defTabSz="1222451">
              <a:lnSpc>
                <a:spcPct val="90000"/>
              </a:lnSpc>
              <a:spcBef>
                <a:spcPts val="0"/>
              </a:spcBef>
              <a:buSzPct val="100000"/>
              <a:buChar char="–"/>
              <a:defRPr i="1" sz="3572">
                <a:solidFill>
                  <a:srgbClr val="000000"/>
                </a:solidFill>
                <a:latin typeface="Arial"/>
                <a:ea typeface="Arial"/>
                <a:cs typeface="Arial"/>
                <a:sym typeface="Arial"/>
              </a:defRPr>
            </a:pPr>
            <a:r>
              <a:t>Sempiternus</a:t>
            </a:r>
            <a:r>
              <a:rPr i="0"/>
              <a:t>; </a:t>
            </a:r>
            <a:r>
              <a:rPr i="0">
                <a:latin typeface="Graeca"/>
                <a:ea typeface="Graeca"/>
                <a:cs typeface="Graeca"/>
                <a:sym typeface="Graeca"/>
              </a:rPr>
              <a:t>aijwvnio" (aijwvn</a:t>
            </a:r>
            <a:r>
              <a:rPr i="0"/>
              <a:t> - kor</a:t>
            </a:r>
            <a:r>
              <a:rPr i="0">
                <a:latin typeface="Graeca"/>
                <a:ea typeface="Graeca"/>
                <a:cs typeface="Graeca"/>
                <a:sym typeface="Graeca"/>
              </a:rPr>
              <a:t>)</a:t>
            </a:r>
            <a:r>
              <a:rPr i="0"/>
              <a:t>; ‘olam (= rejtett, világ)</a:t>
            </a:r>
          </a:p>
          <a:p>
            <a:pPr lvl="1" marL="794303" indent="-364535" defTabSz="1222451">
              <a:lnSpc>
                <a:spcPct val="90000"/>
              </a:lnSpc>
              <a:spcBef>
                <a:spcPts val="0"/>
              </a:spcBef>
              <a:buSzPct val="100000"/>
              <a:buChar char="–"/>
              <a:defRPr i="1" sz="3572">
                <a:solidFill>
                  <a:srgbClr val="000000"/>
                </a:solidFill>
                <a:latin typeface="Arial"/>
                <a:ea typeface="Arial"/>
                <a:cs typeface="Arial"/>
                <a:sym typeface="Arial"/>
              </a:defRPr>
            </a:pPr>
            <a:r>
              <a:t>IV. Lateráni zsinat</a:t>
            </a:r>
            <a:r>
              <a:rPr i="0"/>
              <a:t> (1215; DH 800): </a:t>
            </a:r>
            <a:r>
              <a:t>aeternus</a:t>
            </a:r>
            <a:r>
              <a:rPr i="0"/>
              <a:t>.</a:t>
            </a:r>
          </a:p>
          <a:p>
            <a:pPr lvl="1" marL="794303" indent="-364535" defTabSz="1222451">
              <a:lnSpc>
                <a:spcPct val="90000"/>
              </a:lnSpc>
              <a:spcBef>
                <a:spcPts val="0"/>
              </a:spcBef>
              <a:buSzPct val="100000"/>
              <a:buChar char="–"/>
              <a:defRPr sz="3572">
                <a:solidFill>
                  <a:srgbClr val="000000"/>
                </a:solidFill>
                <a:latin typeface="Arial"/>
                <a:ea typeface="Arial"/>
                <a:cs typeface="Arial"/>
                <a:sym typeface="Arial"/>
              </a:defRPr>
            </a:pPr>
            <a:r>
              <a:t>Istenben nincs múlt és jövő, nincs egymásu-tániság, előrelátás és emlékezés. Egyszerre birtokolja a létet. Nem aprózódik pillanatokra.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body" idx="1"/>
          </p:nvPr>
        </p:nvSpPr>
        <p:spPr>
          <a:prstGeom prst="rect">
            <a:avLst/>
          </a:prstGeom>
        </p:spPr>
        <p:txBody>
          <a:bodyPr/>
          <a:lstStyle/>
          <a:p>
            <a:pPr lvl="1" marL="845003" indent="-387803" defTabSz="1300480">
              <a:lnSpc>
                <a:spcPct val="90000"/>
              </a:lnSpc>
              <a:spcBef>
                <a:spcPts val="0"/>
              </a:spcBef>
              <a:buSzPct val="100000"/>
              <a:buChar char="–"/>
              <a:defRPr sz="3800">
                <a:solidFill>
                  <a:srgbClr val="000000"/>
                </a:solidFill>
                <a:latin typeface="Arial"/>
                <a:ea typeface="Arial"/>
                <a:cs typeface="Arial"/>
                <a:sym typeface="Arial"/>
              </a:defRPr>
            </a:pPr>
            <a:r>
              <a:t>Az ember gyerek, felnőtt és öreg. Részekben birtokolja és valósítja meg önmagát. Isten az életet egyszerre, határtalanul birtokolja. Isten örökléte segíti az embert abban, hogy helyesen lássa az időbeli világot: </a:t>
            </a:r>
            <a:r>
              <a:rPr i="1"/>
              <a:t>sub specie aeternitatis</a:t>
            </a:r>
            <a:r>
              <a:t>.</a:t>
            </a:r>
          </a:p>
          <a:p>
            <a:pPr lvl="1" marL="845003" indent="-387803" defTabSz="1300480">
              <a:lnSpc>
                <a:spcPct val="90000"/>
              </a:lnSpc>
              <a:spcBef>
                <a:spcPts val="0"/>
              </a:spcBef>
              <a:buSzPct val="100000"/>
              <a:buChar char="–"/>
              <a:defRPr sz="3800">
                <a:solidFill>
                  <a:srgbClr val="000000"/>
                </a:solidFill>
                <a:latin typeface="Arial"/>
                <a:ea typeface="Arial"/>
                <a:cs typeface="Arial"/>
                <a:sym typeface="Arial"/>
              </a:defRPr>
            </a:pPr>
            <a:r>
              <a:t>Isten tettei örökkévalók, de a hatásaik az időben nyilvánulnak meg. Belép az időbe.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Shape 482"/>
          <p:cNvSpPr/>
          <p:nvPr>
            <p:ph type="title"/>
          </p:nvPr>
        </p:nvSpPr>
        <p:spPr>
          <a:prstGeom prst="rect">
            <a:avLst/>
          </a:prstGeom>
        </p:spPr>
        <p:txBody>
          <a:bodyPr/>
          <a:lstStyle>
            <a:lvl1pPr defTabSz="443991">
              <a:defRPr spc="53" sz="5320"/>
            </a:lvl1pPr>
          </a:lstStyle>
          <a:p>
            <a:pPr/>
            <a:r>
              <a:t>tökéletes, végtelen, felfoghatatlan, kimondhatatlan</a:t>
            </a:r>
          </a:p>
        </p:txBody>
      </p:sp>
      <p:sp>
        <p:nvSpPr>
          <p:cNvPr id="483" name="Shape 483"/>
          <p:cNvSpPr/>
          <p:nvPr>
            <p:ph type="body" idx="1"/>
          </p:nvPr>
        </p:nvSpPr>
        <p:spPr>
          <a:prstGeom prst="rect">
            <a:avLst/>
          </a:prstGeom>
        </p:spPr>
        <p:txBody>
          <a:bodyPr/>
          <a:lstStyle/>
          <a:p>
            <a:pPr lvl="1" marL="862012" indent="-404812" defTabSz="1300480">
              <a:spcBef>
                <a:spcPts val="0"/>
              </a:spcBef>
              <a:buSzPct val="100000"/>
              <a:buChar char="–"/>
              <a:defRPr b="1" sz="3400">
                <a:solidFill>
                  <a:srgbClr val="000000"/>
                </a:solidFill>
                <a:latin typeface="Arial"/>
                <a:ea typeface="Arial"/>
                <a:cs typeface="Arial"/>
                <a:sym typeface="Arial"/>
              </a:defRPr>
            </a:pPr>
            <a:r>
              <a:t>A filozófia fogalmai: </a:t>
            </a:r>
          </a:p>
          <a:p>
            <a:pPr lvl="1" marL="862012" indent="-404812" defTabSz="1300480">
              <a:spcBef>
                <a:spcPts val="0"/>
              </a:spcBef>
              <a:buSzPct val="100000"/>
              <a:buChar char="–"/>
              <a:defRPr i="1" sz="3400">
                <a:solidFill>
                  <a:srgbClr val="000000"/>
                </a:solidFill>
                <a:latin typeface="Arial"/>
                <a:ea typeface="Arial"/>
                <a:cs typeface="Arial"/>
                <a:sym typeface="Arial"/>
              </a:defRPr>
            </a:pPr>
            <a:r>
              <a:t>Ens a se</a:t>
            </a:r>
            <a:r>
              <a:rPr i="0"/>
              <a:t>: oka önmagának (</a:t>
            </a:r>
            <a:r>
              <a:t>causa sui</a:t>
            </a:r>
            <a:r>
              <a:rPr i="0"/>
              <a:t>, </a:t>
            </a:r>
            <a:r>
              <a:t>ratio</a:t>
            </a:r>
            <a:r>
              <a:rPr i="0"/>
              <a:t> </a:t>
            </a:r>
            <a:r>
              <a:t>sui</a:t>
            </a:r>
            <a:r>
              <a:rPr i="0"/>
              <a:t>). </a:t>
            </a:r>
            <a:endParaRPr i="0"/>
          </a:p>
          <a:p>
            <a:pPr lvl="1" marL="862012" indent="-404812" defTabSz="1300480">
              <a:spcBef>
                <a:spcPts val="0"/>
              </a:spcBef>
              <a:buSzPct val="100000"/>
              <a:buChar char="–"/>
              <a:defRPr i="1" sz="3400">
                <a:solidFill>
                  <a:srgbClr val="000000"/>
                </a:solidFill>
                <a:latin typeface="Arial"/>
                <a:ea typeface="Arial"/>
                <a:cs typeface="Arial"/>
                <a:sym typeface="Arial"/>
              </a:defRPr>
            </a:pPr>
            <a:r>
              <a:t>Esse necessarium</a:t>
            </a:r>
            <a:endParaRPr i="0"/>
          </a:p>
          <a:p>
            <a:pPr lvl="1" marL="862012" indent="-404812" defTabSz="1300480">
              <a:spcBef>
                <a:spcPts val="0"/>
              </a:spcBef>
              <a:buSzPct val="100000"/>
              <a:buChar char="–"/>
              <a:defRPr i="1" sz="3400">
                <a:solidFill>
                  <a:srgbClr val="000000"/>
                </a:solidFill>
                <a:latin typeface="Arial"/>
                <a:ea typeface="Arial"/>
                <a:cs typeface="Arial"/>
                <a:sym typeface="Arial"/>
              </a:defRPr>
            </a:pPr>
            <a:r>
              <a:t>Esse subsistens</a:t>
            </a:r>
            <a:r>
              <a:rPr i="0"/>
              <a:t>: a teljes Lét. A lét teljessége.</a:t>
            </a:r>
            <a:endParaRPr i="0"/>
          </a:p>
          <a:p>
            <a:pPr lvl="1" marL="845003" indent="-387803" defTabSz="1300480">
              <a:spcBef>
                <a:spcPts val="0"/>
              </a:spcBef>
              <a:buSzPct val="100000"/>
              <a:buChar char="–"/>
              <a:defRPr sz="3800">
                <a:solidFill>
                  <a:srgbClr val="000000"/>
                </a:solidFill>
                <a:latin typeface="Arial"/>
                <a:ea typeface="Arial"/>
                <a:cs typeface="Arial"/>
                <a:sym typeface="Arial"/>
              </a:defRPr>
            </a:pPr>
            <a:r>
              <a:t>Ha a világ hozzáad Isten tökéletességéhez, akkor Isten nem tökéletes önmagában.</a:t>
            </a:r>
          </a:p>
          <a:p>
            <a:pPr lvl="1" marL="845003" indent="-387803" defTabSz="1300480">
              <a:spcBef>
                <a:spcPts val="0"/>
              </a:spcBef>
              <a:buSzPct val="100000"/>
              <a:buChar char="–"/>
              <a:defRPr sz="3800">
                <a:solidFill>
                  <a:srgbClr val="000000"/>
                </a:solidFill>
                <a:latin typeface="Arial"/>
                <a:ea typeface="Arial"/>
                <a:cs typeface="Arial"/>
                <a:sym typeface="Arial"/>
              </a:defRPr>
            </a:pPr>
            <a:r>
              <a:t>Más létmódban léteznek (író – mű).</a:t>
            </a:r>
          </a:p>
          <a:p>
            <a:pPr lvl="1" marL="845003" indent="-387803" defTabSz="1300480">
              <a:spcBef>
                <a:spcPts val="0"/>
              </a:spcBef>
              <a:buSzPct val="100000"/>
              <a:buChar char="–"/>
              <a:defRPr i="1" sz="3800">
                <a:solidFill>
                  <a:srgbClr val="000000"/>
                </a:solidFill>
                <a:latin typeface="Arial"/>
                <a:ea typeface="Arial"/>
                <a:cs typeface="Arial"/>
                <a:sym typeface="Arial"/>
              </a:defRPr>
            </a:pPr>
            <a:r>
              <a:t>Incomprehensibilis</a:t>
            </a:r>
            <a:r>
              <a:rPr i="0"/>
              <a:t>, </a:t>
            </a:r>
            <a:r>
              <a:t>ineffabilis</a:t>
            </a:r>
            <a:r>
              <a:rPr i="0"/>
              <a:t> (I Vatikáni zsinat; DH 3001). Felfoghatatlan, kimondhatatlan.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Shape 485"/>
          <p:cNvSpPr/>
          <p:nvPr>
            <p:ph type="body" idx="1"/>
          </p:nvPr>
        </p:nvSpPr>
        <p:spPr>
          <a:xfrm>
            <a:off x="1052097" y="232829"/>
            <a:ext cx="11000204" cy="9112096"/>
          </a:xfrm>
          <a:prstGeom prst="rect">
            <a:avLst/>
          </a:prstGeom>
        </p:spPr>
        <p:txBody>
          <a:bodyPr/>
          <a:lstStyle/>
          <a:p>
            <a:pPr lvl="1" marL="845003" indent="-387803" defTabSz="1300480">
              <a:spcBef>
                <a:spcPts val="0"/>
              </a:spcBef>
              <a:buSzPct val="100000"/>
              <a:buChar char="–"/>
              <a:defRPr sz="3800">
                <a:solidFill>
                  <a:srgbClr val="000000"/>
                </a:solidFill>
                <a:latin typeface="Arial"/>
                <a:ea typeface="Arial"/>
                <a:cs typeface="Arial"/>
                <a:sym typeface="Arial"/>
              </a:defRPr>
            </a:pPr>
            <a:r>
              <a:t>A Biblia tanúsága: Isten láthatatlan. ‘Miért kérdezed a nevemet?’ (Kiv 3) </a:t>
            </a:r>
            <a:endParaRPr i="1"/>
          </a:p>
          <a:p>
            <a:pPr lvl="1" marL="845003" indent="-387803" defTabSz="1300480">
              <a:spcBef>
                <a:spcPts val="0"/>
              </a:spcBef>
              <a:buSzPct val="100000"/>
              <a:buChar char="–"/>
              <a:defRPr sz="3800">
                <a:solidFill>
                  <a:srgbClr val="000000"/>
                </a:solidFill>
                <a:latin typeface="Arial"/>
                <a:ea typeface="Arial"/>
                <a:cs typeface="Arial"/>
                <a:sym typeface="Arial"/>
              </a:defRPr>
            </a:pPr>
            <a:r>
              <a:t>Felülmúlja az embert (Iz 55,8-9; vö. Jób és Isten párbeszéde). Róm 11,33 (‘Ki fogta fel valaha Isten gondolatait?’); 1Kor 2,6 (‘Szem nem látta…’).</a:t>
            </a:r>
          </a:p>
          <a:p>
            <a:pPr lvl="1" marL="845003" indent="-387803" defTabSz="1300480">
              <a:spcBef>
                <a:spcPts val="0"/>
              </a:spcBef>
              <a:buSzPct val="100000"/>
              <a:buChar char="–"/>
              <a:defRPr sz="3800">
                <a:solidFill>
                  <a:srgbClr val="000000"/>
                </a:solidFill>
                <a:latin typeface="Arial"/>
                <a:ea typeface="Arial"/>
                <a:cs typeface="Arial"/>
                <a:sym typeface="Arial"/>
              </a:defRPr>
            </a:pPr>
            <a:r>
              <a:t>Szent Ágoston: ‘Hasonlíthatatlanul több a léte, mint amennyit gondolni tudunk Róla…’ </a:t>
            </a:r>
          </a:p>
          <a:p>
            <a:pPr lvl="1" marL="845003" indent="-387803" defTabSz="1300480">
              <a:spcBef>
                <a:spcPts val="0"/>
              </a:spcBef>
              <a:buSzPct val="100000"/>
              <a:buChar char="–"/>
              <a:defRPr sz="3800">
                <a:solidFill>
                  <a:srgbClr val="000000"/>
                </a:solidFill>
                <a:latin typeface="Arial"/>
                <a:ea typeface="Arial"/>
                <a:cs typeface="Arial"/>
                <a:sym typeface="Arial"/>
              </a:defRPr>
            </a:pPr>
            <a:r>
              <a:t>Aquinói Szent Tamás: a megismerésben a dolog szellemi képét magunkba fogadjuk. Istent nem tudjuk.</a:t>
            </a:r>
          </a:p>
          <a:p>
            <a:pPr lvl="1" marL="845003" indent="-387803" defTabSz="1300480">
              <a:spcBef>
                <a:spcPts val="0"/>
              </a:spcBef>
              <a:buSzPct val="100000"/>
              <a:buChar char="–"/>
              <a:defRPr sz="3800">
                <a:solidFill>
                  <a:srgbClr val="000000"/>
                </a:solidFill>
                <a:latin typeface="Arial"/>
                <a:ea typeface="Arial"/>
                <a:cs typeface="Arial"/>
                <a:sym typeface="Arial"/>
              </a:defRPr>
            </a:pPr>
            <a:r>
              <a:t>‘Benne nincs változás’ (Jak 1,17). (Ilyen értelemben “egyszerű”)</a:t>
            </a:r>
          </a:p>
          <a:p>
            <a:pPr lvl="1" marL="845003" indent="-387803" defTabSz="1300480">
              <a:spcBef>
                <a:spcPts val="0"/>
              </a:spcBef>
              <a:buSzPct val="100000"/>
              <a:buChar char="–"/>
              <a:defRPr sz="3800">
                <a:solidFill>
                  <a:srgbClr val="000000"/>
                </a:solidFill>
                <a:latin typeface="Arial"/>
                <a:ea typeface="Arial"/>
                <a:cs typeface="Arial"/>
                <a:sym typeface="Arial"/>
              </a:defRPr>
            </a:pPr>
            <a:r>
              <a:t>Arisztotelész: mozdulatlan Mozgató. (Változás = a tökéletlenből tökéletesebb lesz.)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body" idx="13"/>
          </p:nvPr>
        </p:nvSpPr>
        <p:spPr>
          <a:prstGeom prst="rect">
            <a:avLst/>
          </a:prstGeom>
        </p:spPr>
        <p:txBody>
          <a:bodyPr/>
          <a:lstStyle/>
          <a:p>
            <a:pPr/>
            <a:r>
              <a:t>-Kiss János</a:t>
            </a:r>
          </a:p>
        </p:txBody>
      </p:sp>
      <p:sp>
        <p:nvSpPr>
          <p:cNvPr id="488" name="Shape 488"/>
          <p:cNvSpPr/>
          <p:nvPr>
            <p:ph type="body" idx="14"/>
          </p:nvPr>
        </p:nvSpPr>
        <p:spPr>
          <a:xfrm>
            <a:off x="1587500" y="3905249"/>
            <a:ext cx="10464800" cy="1447801"/>
          </a:xfrm>
          <a:prstGeom prst="rect">
            <a:avLst/>
          </a:prstGeom>
        </p:spPr>
        <p:txBody>
          <a:bodyPr/>
          <a:lstStyle/>
          <a:p>
            <a:pPr/>
            <a:r>
              <a:t>JÖJJÖN ITT A HIT FEJLŐDÉSE AZ ISTENKÉPEK MIATT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67" name="Group 167"/>
          <p:cNvGrpSpPr/>
          <p:nvPr/>
        </p:nvGrpSpPr>
        <p:grpSpPr>
          <a:xfrm>
            <a:off x="3031306" y="1850451"/>
            <a:ext cx="6942188" cy="6052698"/>
            <a:chOff x="0" y="0"/>
            <a:chExt cx="6942186" cy="6052696"/>
          </a:xfrm>
        </p:grpSpPr>
        <p:grpSp>
          <p:nvGrpSpPr>
            <p:cNvPr id="160" name="Group 160"/>
            <p:cNvGrpSpPr/>
            <p:nvPr/>
          </p:nvGrpSpPr>
          <p:grpSpPr>
            <a:xfrm>
              <a:off x="1735546" y="0"/>
              <a:ext cx="3471094" cy="3026349"/>
              <a:chOff x="0" y="0"/>
              <a:chExt cx="3471093" cy="3026348"/>
            </a:xfrm>
          </p:grpSpPr>
          <p:sp>
            <p:nvSpPr>
              <p:cNvPr id="158" name="Shape 158"/>
              <p:cNvSpPr/>
              <p:nvPr/>
            </p:nvSpPr>
            <p:spPr>
              <a:xfrm>
                <a:off x="0" y="0"/>
                <a:ext cx="3471094" cy="3026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lnTo>
                      <a:pt x="10800" y="0"/>
                    </a:lnTo>
                    <a:close/>
                  </a:path>
                </a:pathLst>
              </a:custGeom>
              <a:solidFill>
                <a:srgbClr val="FFFFFF">
                  <a:alpha val="90000"/>
                </a:srgbClr>
              </a:solidFill>
              <a:ln w="25400" cap="flat">
                <a:solidFill>
                  <a:srgbClr val="93A299"/>
                </a:solidFill>
                <a:prstDash val="solid"/>
                <a:round/>
              </a:ln>
              <a:effectLst/>
            </p:spPr>
            <p:txBody>
              <a:bodyPr wrap="square" lIns="45719" tIns="45719" rIns="45719" bIns="45719" numCol="1" anchor="ctr">
                <a:noAutofit/>
              </a:bodyPr>
              <a:lstStyle/>
              <a:p>
                <a:pPr defTabSz="914400">
                  <a:defRPr sz="3841">
                    <a:solidFill>
                      <a:srgbClr val="000000"/>
                    </a:solidFill>
                    <a:latin typeface="Century Gothic"/>
                    <a:ea typeface="Century Gothic"/>
                    <a:cs typeface="Century Gothic"/>
                    <a:sym typeface="Century Gothic"/>
                  </a:defRPr>
                </a:pPr>
              </a:p>
            </p:txBody>
          </p:sp>
          <p:sp>
            <p:nvSpPr>
              <p:cNvPr id="159" name="Shape 159"/>
              <p:cNvSpPr/>
              <p:nvPr/>
            </p:nvSpPr>
            <p:spPr>
              <a:xfrm>
                <a:off x="0" y="1086219"/>
                <a:ext cx="3471094" cy="8539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3841">
                    <a:solidFill>
                      <a:srgbClr val="000000"/>
                    </a:solidFill>
                    <a:latin typeface="Century Gothic"/>
                    <a:ea typeface="Century Gothic"/>
                    <a:cs typeface="Century Gothic"/>
                    <a:sym typeface="Century Gothic"/>
                  </a:defRPr>
                </a:lvl1pPr>
              </a:lstStyle>
              <a:p>
                <a:pPr/>
                <a:r>
                  <a:t>Isten</a:t>
                </a:r>
              </a:p>
            </p:txBody>
          </p:sp>
        </p:grpSp>
        <p:grpSp>
          <p:nvGrpSpPr>
            <p:cNvPr id="163" name="Group 163"/>
            <p:cNvGrpSpPr/>
            <p:nvPr/>
          </p:nvGrpSpPr>
          <p:grpSpPr>
            <a:xfrm>
              <a:off x="867773" y="2935863"/>
              <a:ext cx="5206640" cy="1603660"/>
              <a:chOff x="0" y="-90484"/>
              <a:chExt cx="5206639" cy="1603658"/>
            </a:xfrm>
          </p:grpSpPr>
          <p:sp>
            <p:nvSpPr>
              <p:cNvPr id="161" name="Shape 161"/>
              <p:cNvSpPr/>
              <p:nvPr/>
            </p:nvSpPr>
            <p:spPr>
              <a:xfrm>
                <a:off x="-1" y="-90485"/>
                <a:ext cx="5206641" cy="1603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0"/>
                    </a:moveTo>
                    <a:lnTo>
                      <a:pt x="21600" y="21600"/>
                    </a:lnTo>
                    <a:lnTo>
                      <a:pt x="0" y="21600"/>
                    </a:lnTo>
                    <a:lnTo>
                      <a:pt x="3600" y="0"/>
                    </a:lnTo>
                    <a:close/>
                  </a:path>
                </a:pathLst>
              </a:custGeom>
              <a:solidFill>
                <a:srgbClr val="FFFFFF">
                  <a:alpha val="90000"/>
                </a:srgbClr>
              </a:solidFill>
              <a:ln w="25400" cap="flat">
                <a:solidFill>
                  <a:srgbClr val="93A299"/>
                </a:solidFill>
                <a:prstDash val="solid"/>
                <a:round/>
              </a:ln>
              <a:effectLst/>
            </p:spPr>
            <p:txBody>
              <a:bodyPr wrap="square" lIns="45719" tIns="45719" rIns="45719" bIns="45719" numCol="1" anchor="ctr">
                <a:noAutofit/>
              </a:bodyPr>
              <a:lstStyle/>
              <a:p>
                <a:pPr defTabSz="914400">
                  <a:defRPr sz="1920">
                    <a:solidFill>
                      <a:srgbClr val="000000"/>
                    </a:solidFill>
                    <a:latin typeface="Century Gothic"/>
                    <a:ea typeface="Century Gothic"/>
                    <a:cs typeface="Century Gothic"/>
                    <a:sym typeface="Century Gothic"/>
                  </a:defRPr>
                </a:pPr>
              </a:p>
            </p:txBody>
          </p:sp>
          <p:sp>
            <p:nvSpPr>
              <p:cNvPr id="162" name="Shape 162"/>
              <p:cNvSpPr/>
              <p:nvPr/>
            </p:nvSpPr>
            <p:spPr>
              <a:xfrm>
                <a:off x="0" y="518689"/>
                <a:ext cx="5206640" cy="732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4220">
                    <a:solidFill>
                      <a:srgbClr val="000000"/>
                    </a:solidFill>
                    <a:latin typeface="Century Gothic"/>
                    <a:ea typeface="Century Gothic"/>
                    <a:cs typeface="Century Gothic"/>
                    <a:sym typeface="Century Gothic"/>
                  </a:defRPr>
                </a:lvl1pPr>
              </a:lstStyle>
              <a:p>
                <a:pPr/>
                <a:r>
                  <a:t>Ember </a:t>
                </a:r>
              </a:p>
            </p:txBody>
          </p:sp>
        </p:grpSp>
        <p:grpSp>
          <p:nvGrpSpPr>
            <p:cNvPr id="166" name="Group 166"/>
            <p:cNvGrpSpPr/>
            <p:nvPr/>
          </p:nvGrpSpPr>
          <p:grpSpPr>
            <a:xfrm>
              <a:off x="-1" y="4539522"/>
              <a:ext cx="6942188" cy="1513175"/>
              <a:chOff x="0" y="0"/>
              <a:chExt cx="6942186" cy="1513174"/>
            </a:xfrm>
          </p:grpSpPr>
          <p:sp>
            <p:nvSpPr>
              <p:cNvPr id="164" name="Shape 164"/>
              <p:cNvSpPr/>
              <p:nvPr/>
            </p:nvSpPr>
            <p:spPr>
              <a:xfrm>
                <a:off x="0" y="0"/>
                <a:ext cx="6942187" cy="1513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99" y="0"/>
                    </a:moveTo>
                    <a:lnTo>
                      <a:pt x="21600" y="21600"/>
                    </a:lnTo>
                    <a:lnTo>
                      <a:pt x="0" y="21600"/>
                    </a:lnTo>
                    <a:lnTo>
                      <a:pt x="2701" y="0"/>
                    </a:lnTo>
                    <a:close/>
                  </a:path>
                </a:pathLst>
              </a:custGeom>
              <a:solidFill>
                <a:srgbClr val="FFFFFF">
                  <a:alpha val="90000"/>
                </a:srgbClr>
              </a:solidFill>
              <a:ln w="25400" cap="flat">
                <a:solidFill>
                  <a:srgbClr val="93A299"/>
                </a:solidFill>
                <a:prstDash val="solid"/>
                <a:round/>
              </a:ln>
              <a:effectLst/>
            </p:spPr>
            <p:txBody>
              <a:bodyPr wrap="square" lIns="45719" tIns="45719" rIns="45719" bIns="45719" numCol="1" anchor="ctr">
                <a:noAutofit/>
              </a:bodyPr>
              <a:lstStyle/>
              <a:p>
                <a:pPr defTabSz="914400">
                  <a:defRPr sz="1920">
                    <a:solidFill>
                      <a:srgbClr val="000000"/>
                    </a:solidFill>
                    <a:latin typeface="Century Gothic"/>
                    <a:ea typeface="Century Gothic"/>
                    <a:cs typeface="Century Gothic"/>
                    <a:sym typeface="Century Gothic"/>
                  </a:defRPr>
                </a:pPr>
              </a:p>
            </p:txBody>
          </p:sp>
          <p:sp>
            <p:nvSpPr>
              <p:cNvPr id="165" name="Shape 165"/>
              <p:cNvSpPr/>
              <p:nvPr/>
            </p:nvSpPr>
            <p:spPr>
              <a:xfrm>
                <a:off x="0" y="64707"/>
                <a:ext cx="6942187" cy="1355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4220">
                    <a:solidFill>
                      <a:srgbClr val="000000"/>
                    </a:solidFill>
                    <a:latin typeface="Century Gothic"/>
                    <a:ea typeface="Century Gothic"/>
                    <a:cs typeface="Century Gothic"/>
                    <a:sym typeface="Century Gothic"/>
                  </a:defRPr>
                </a:lvl1pPr>
              </a:lstStyle>
              <a:p>
                <a:pPr/>
                <a:r>
                  <a:t>Teremtett világ</a:t>
                </a:r>
              </a:p>
            </p:txBody>
          </p:sp>
        </p:grpSp>
      </p:grpSp>
      <p:sp>
        <p:nvSpPr>
          <p:cNvPr id="168" name="Shape 168"/>
          <p:cNvSpPr/>
          <p:nvPr/>
        </p:nvSpPr>
        <p:spPr>
          <a:xfrm>
            <a:off x="1085823" y="1934236"/>
            <a:ext cx="1800201" cy="58851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136"/>
                </a:moveTo>
                <a:lnTo>
                  <a:pt x="10800" y="0"/>
                </a:lnTo>
                <a:lnTo>
                  <a:pt x="21600" y="6136"/>
                </a:lnTo>
                <a:lnTo>
                  <a:pt x="16200" y="6136"/>
                </a:lnTo>
                <a:lnTo>
                  <a:pt x="16200" y="21600"/>
                </a:lnTo>
                <a:lnTo>
                  <a:pt x="5400" y="21600"/>
                </a:lnTo>
                <a:lnTo>
                  <a:pt x="5400" y="6136"/>
                </a:lnTo>
                <a:close/>
              </a:path>
            </a:pathLst>
          </a:custGeom>
          <a:solidFill>
            <a:srgbClr val="FF0000"/>
          </a:solidFill>
          <a:ln w="25400">
            <a:solidFill>
              <a:srgbClr val="6B7670"/>
            </a:solidFill>
          </a:ln>
        </p:spPr>
        <p:txBody>
          <a:bodyPr lIns="45719" rIns="45719" anchor="ctr"/>
          <a:lstStyle/>
          <a:p>
            <a:pPr defTabSz="914400">
              <a:defRPr sz="1800">
                <a:solidFill>
                  <a:srgbClr val="FFFFFF"/>
                </a:solidFill>
                <a:latin typeface="Century Gothic"/>
                <a:ea typeface="Century Gothic"/>
                <a:cs typeface="Century Gothic"/>
                <a:sym typeface="Century Gothic"/>
              </a:defRPr>
            </a:pPr>
          </a:p>
        </p:txBody>
      </p:sp>
      <p:sp>
        <p:nvSpPr>
          <p:cNvPr id="169" name="Shape 169"/>
          <p:cNvSpPr/>
          <p:nvPr/>
        </p:nvSpPr>
        <p:spPr>
          <a:xfrm>
            <a:off x="576820" y="4974421"/>
            <a:ext cx="2818206" cy="2253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954"/>
                </a:moveTo>
                <a:lnTo>
                  <a:pt x="2943" y="0"/>
                </a:lnTo>
                <a:lnTo>
                  <a:pt x="10800" y="6589"/>
                </a:lnTo>
                <a:lnTo>
                  <a:pt x="18657" y="0"/>
                </a:lnTo>
                <a:lnTo>
                  <a:pt x="21600" y="5954"/>
                </a:lnTo>
                <a:lnTo>
                  <a:pt x="15822" y="10800"/>
                </a:lnTo>
                <a:lnTo>
                  <a:pt x="21600" y="15646"/>
                </a:lnTo>
                <a:lnTo>
                  <a:pt x="18657" y="21600"/>
                </a:lnTo>
                <a:lnTo>
                  <a:pt x="10800" y="15011"/>
                </a:lnTo>
                <a:lnTo>
                  <a:pt x="2943" y="21600"/>
                </a:lnTo>
                <a:lnTo>
                  <a:pt x="0" y="15646"/>
                </a:lnTo>
                <a:lnTo>
                  <a:pt x="5778" y="10800"/>
                </a:lnTo>
                <a:close/>
              </a:path>
            </a:pathLst>
          </a:custGeom>
          <a:solidFill>
            <a:srgbClr val="FF0000"/>
          </a:solidFill>
          <a:ln w="25400">
            <a:solidFill>
              <a:srgbClr val="6B7670"/>
            </a:solidFill>
          </a:ln>
        </p:spPr>
        <p:txBody>
          <a:bodyPr lIns="45719" rIns="45719" anchor="ctr"/>
          <a:lstStyle/>
          <a:p>
            <a:pPr defTabSz="914400">
              <a:defRPr sz="1800">
                <a:solidFill>
                  <a:srgbClr val="FFFFFF"/>
                </a:solidFill>
                <a:latin typeface="Century Gothic"/>
                <a:ea typeface="Century Gothic"/>
                <a:cs typeface="Century Gothic"/>
                <a:sym typeface="Century Gothic"/>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80" name="Group 180"/>
          <p:cNvGrpSpPr/>
          <p:nvPr/>
        </p:nvGrpSpPr>
        <p:grpSpPr>
          <a:xfrm>
            <a:off x="3031306" y="1850451"/>
            <a:ext cx="6942188" cy="6052698"/>
            <a:chOff x="0" y="0"/>
            <a:chExt cx="6942186" cy="6052696"/>
          </a:xfrm>
        </p:grpSpPr>
        <p:grpSp>
          <p:nvGrpSpPr>
            <p:cNvPr id="173" name="Group 173"/>
            <p:cNvGrpSpPr/>
            <p:nvPr/>
          </p:nvGrpSpPr>
          <p:grpSpPr>
            <a:xfrm>
              <a:off x="1735546" y="0"/>
              <a:ext cx="3471094" cy="3026349"/>
              <a:chOff x="0" y="0"/>
              <a:chExt cx="3471093" cy="3026348"/>
            </a:xfrm>
          </p:grpSpPr>
          <p:sp>
            <p:nvSpPr>
              <p:cNvPr id="171" name="Shape 171"/>
              <p:cNvSpPr/>
              <p:nvPr/>
            </p:nvSpPr>
            <p:spPr>
              <a:xfrm>
                <a:off x="0" y="0"/>
                <a:ext cx="3471094" cy="30263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lnTo>
                      <a:pt x="10800" y="0"/>
                    </a:lnTo>
                    <a:close/>
                  </a:path>
                </a:pathLst>
              </a:custGeom>
              <a:solidFill>
                <a:srgbClr val="FFFFFF">
                  <a:alpha val="90000"/>
                </a:srgbClr>
              </a:solidFill>
              <a:ln w="25400" cap="flat">
                <a:solidFill>
                  <a:srgbClr val="93A299"/>
                </a:solidFill>
                <a:prstDash val="solid"/>
                <a:round/>
              </a:ln>
              <a:effectLst/>
            </p:spPr>
            <p:txBody>
              <a:bodyPr wrap="square" lIns="45719" tIns="45719" rIns="45719" bIns="45719" numCol="1" anchor="ctr">
                <a:noAutofit/>
              </a:bodyPr>
              <a:lstStyle/>
              <a:p>
                <a:pPr defTabSz="914400">
                  <a:defRPr sz="3841">
                    <a:solidFill>
                      <a:srgbClr val="000000"/>
                    </a:solidFill>
                    <a:latin typeface="Century Gothic"/>
                    <a:ea typeface="Century Gothic"/>
                    <a:cs typeface="Century Gothic"/>
                    <a:sym typeface="Century Gothic"/>
                  </a:defRPr>
                </a:pPr>
              </a:p>
            </p:txBody>
          </p:sp>
          <p:sp>
            <p:nvSpPr>
              <p:cNvPr id="172" name="Shape 172"/>
              <p:cNvSpPr/>
              <p:nvPr/>
            </p:nvSpPr>
            <p:spPr>
              <a:xfrm>
                <a:off x="0" y="1086219"/>
                <a:ext cx="3471094" cy="8539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3841">
                    <a:solidFill>
                      <a:srgbClr val="000000"/>
                    </a:solidFill>
                    <a:latin typeface="Century Gothic"/>
                    <a:ea typeface="Century Gothic"/>
                    <a:cs typeface="Century Gothic"/>
                    <a:sym typeface="Century Gothic"/>
                  </a:defRPr>
                </a:lvl1pPr>
              </a:lstStyle>
              <a:p>
                <a:pPr/>
                <a:r>
                  <a:t>Isten</a:t>
                </a:r>
              </a:p>
            </p:txBody>
          </p:sp>
        </p:grpSp>
        <p:grpSp>
          <p:nvGrpSpPr>
            <p:cNvPr id="176" name="Group 176"/>
            <p:cNvGrpSpPr/>
            <p:nvPr/>
          </p:nvGrpSpPr>
          <p:grpSpPr>
            <a:xfrm>
              <a:off x="867773" y="2935863"/>
              <a:ext cx="5206640" cy="1603660"/>
              <a:chOff x="0" y="-90484"/>
              <a:chExt cx="5206639" cy="1603658"/>
            </a:xfrm>
          </p:grpSpPr>
          <p:sp>
            <p:nvSpPr>
              <p:cNvPr id="174" name="Shape 174"/>
              <p:cNvSpPr/>
              <p:nvPr/>
            </p:nvSpPr>
            <p:spPr>
              <a:xfrm>
                <a:off x="-1" y="-90485"/>
                <a:ext cx="5206641" cy="1603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0"/>
                    </a:moveTo>
                    <a:lnTo>
                      <a:pt x="21600" y="21600"/>
                    </a:lnTo>
                    <a:lnTo>
                      <a:pt x="0" y="21600"/>
                    </a:lnTo>
                    <a:lnTo>
                      <a:pt x="3600" y="0"/>
                    </a:lnTo>
                    <a:close/>
                  </a:path>
                </a:pathLst>
              </a:custGeom>
              <a:solidFill>
                <a:srgbClr val="FFFFFF">
                  <a:alpha val="90000"/>
                </a:srgbClr>
              </a:solidFill>
              <a:ln w="25400" cap="flat">
                <a:solidFill>
                  <a:srgbClr val="93A299"/>
                </a:solidFill>
                <a:prstDash val="solid"/>
                <a:round/>
              </a:ln>
              <a:effectLst/>
            </p:spPr>
            <p:txBody>
              <a:bodyPr wrap="square" lIns="45719" tIns="45719" rIns="45719" bIns="45719" numCol="1" anchor="ctr">
                <a:noAutofit/>
              </a:bodyPr>
              <a:lstStyle/>
              <a:p>
                <a:pPr defTabSz="914400">
                  <a:defRPr sz="1920">
                    <a:solidFill>
                      <a:srgbClr val="000000"/>
                    </a:solidFill>
                    <a:latin typeface="Century Gothic"/>
                    <a:ea typeface="Century Gothic"/>
                    <a:cs typeface="Century Gothic"/>
                    <a:sym typeface="Century Gothic"/>
                  </a:defRPr>
                </a:pPr>
              </a:p>
            </p:txBody>
          </p:sp>
          <p:sp>
            <p:nvSpPr>
              <p:cNvPr id="175" name="Shape 175"/>
              <p:cNvSpPr/>
              <p:nvPr/>
            </p:nvSpPr>
            <p:spPr>
              <a:xfrm>
                <a:off x="0" y="518689"/>
                <a:ext cx="5206640" cy="732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4220">
                    <a:solidFill>
                      <a:srgbClr val="000000"/>
                    </a:solidFill>
                    <a:latin typeface="Century Gothic"/>
                    <a:ea typeface="Century Gothic"/>
                    <a:cs typeface="Century Gothic"/>
                    <a:sym typeface="Century Gothic"/>
                  </a:defRPr>
                </a:lvl1pPr>
              </a:lstStyle>
              <a:p>
                <a:pPr/>
                <a:r>
                  <a:t>Ember </a:t>
                </a:r>
              </a:p>
            </p:txBody>
          </p:sp>
        </p:grpSp>
        <p:grpSp>
          <p:nvGrpSpPr>
            <p:cNvPr id="179" name="Group 179"/>
            <p:cNvGrpSpPr/>
            <p:nvPr/>
          </p:nvGrpSpPr>
          <p:grpSpPr>
            <a:xfrm>
              <a:off x="-1" y="4539522"/>
              <a:ext cx="6942188" cy="1513175"/>
              <a:chOff x="0" y="0"/>
              <a:chExt cx="6942186" cy="1513174"/>
            </a:xfrm>
          </p:grpSpPr>
          <p:sp>
            <p:nvSpPr>
              <p:cNvPr id="177" name="Shape 177"/>
              <p:cNvSpPr/>
              <p:nvPr/>
            </p:nvSpPr>
            <p:spPr>
              <a:xfrm>
                <a:off x="0" y="0"/>
                <a:ext cx="6942187" cy="1513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99" y="0"/>
                    </a:moveTo>
                    <a:lnTo>
                      <a:pt x="21600" y="21600"/>
                    </a:lnTo>
                    <a:lnTo>
                      <a:pt x="0" y="21600"/>
                    </a:lnTo>
                    <a:lnTo>
                      <a:pt x="2701" y="0"/>
                    </a:lnTo>
                    <a:close/>
                  </a:path>
                </a:pathLst>
              </a:custGeom>
              <a:solidFill>
                <a:srgbClr val="FFFFFF">
                  <a:alpha val="90000"/>
                </a:srgbClr>
              </a:solidFill>
              <a:ln w="25400" cap="flat">
                <a:solidFill>
                  <a:srgbClr val="93A299"/>
                </a:solidFill>
                <a:prstDash val="solid"/>
                <a:round/>
              </a:ln>
              <a:effectLst/>
            </p:spPr>
            <p:txBody>
              <a:bodyPr wrap="square" lIns="45719" tIns="45719" rIns="45719" bIns="45719" numCol="1" anchor="ctr">
                <a:noAutofit/>
              </a:bodyPr>
              <a:lstStyle/>
              <a:p>
                <a:pPr defTabSz="914400">
                  <a:defRPr sz="1920">
                    <a:solidFill>
                      <a:srgbClr val="000000"/>
                    </a:solidFill>
                    <a:latin typeface="Century Gothic"/>
                    <a:ea typeface="Century Gothic"/>
                    <a:cs typeface="Century Gothic"/>
                    <a:sym typeface="Century Gothic"/>
                  </a:defRPr>
                </a:pPr>
              </a:p>
            </p:txBody>
          </p:sp>
          <p:sp>
            <p:nvSpPr>
              <p:cNvPr id="178" name="Shape 178"/>
              <p:cNvSpPr/>
              <p:nvPr/>
            </p:nvSpPr>
            <p:spPr>
              <a:xfrm>
                <a:off x="0" y="64707"/>
                <a:ext cx="6942187" cy="1355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914400">
                  <a:defRPr sz="4220">
                    <a:solidFill>
                      <a:srgbClr val="000000"/>
                    </a:solidFill>
                    <a:latin typeface="Century Gothic"/>
                    <a:ea typeface="Century Gothic"/>
                    <a:cs typeface="Century Gothic"/>
                    <a:sym typeface="Century Gothic"/>
                  </a:defRPr>
                </a:lvl1pPr>
              </a:lstStyle>
              <a:p>
                <a:pPr/>
                <a:r>
                  <a:t>Teremtett világ</a:t>
                </a:r>
              </a:p>
            </p:txBody>
          </p:sp>
        </p:grpSp>
      </p:grpSp>
      <p:sp>
        <p:nvSpPr>
          <p:cNvPr id="181" name="Shape 181"/>
          <p:cNvSpPr/>
          <p:nvPr/>
        </p:nvSpPr>
        <p:spPr>
          <a:xfrm rot="10800000">
            <a:off x="961017" y="1863151"/>
            <a:ext cx="1800201" cy="6027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136"/>
                </a:moveTo>
                <a:lnTo>
                  <a:pt x="10800" y="0"/>
                </a:lnTo>
                <a:lnTo>
                  <a:pt x="21600" y="6136"/>
                </a:lnTo>
                <a:lnTo>
                  <a:pt x="16200" y="6136"/>
                </a:lnTo>
                <a:lnTo>
                  <a:pt x="16200" y="21600"/>
                </a:lnTo>
                <a:lnTo>
                  <a:pt x="5400" y="21600"/>
                </a:lnTo>
                <a:lnTo>
                  <a:pt x="5400" y="6136"/>
                </a:lnTo>
                <a:close/>
              </a:path>
            </a:pathLst>
          </a:custGeom>
          <a:solidFill>
            <a:srgbClr val="00B050"/>
          </a:solidFill>
          <a:ln w="25400">
            <a:solidFill>
              <a:srgbClr val="6B7670"/>
            </a:solidFill>
          </a:ln>
        </p:spPr>
        <p:txBody>
          <a:bodyPr lIns="45719" rIns="45719" anchor="ctr"/>
          <a:lstStyle/>
          <a:p>
            <a:pPr defTabSz="914400">
              <a:defRPr sz="1800">
                <a:solidFill>
                  <a:srgbClr val="FFFFFF"/>
                </a:solidFill>
                <a:latin typeface="Century Gothic"/>
                <a:ea typeface="Century Gothic"/>
                <a:cs typeface="Century Gothic"/>
                <a:sym typeface="Century Gothic"/>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pPr defTabSz="914400">
              <a:defRPr cap="all" spc="0" sz="4300">
                <a:solidFill>
                  <a:srgbClr val="6B7D72"/>
                </a:solidFill>
                <a:latin typeface="Palatino"/>
                <a:ea typeface="Palatino"/>
                <a:cs typeface="Palatino"/>
                <a:sym typeface="Palatino"/>
              </a:defRPr>
            </a:pPr>
            <a:r>
              <a:t>Vallások modern felosztása </a:t>
            </a:r>
          </a:p>
          <a:p>
            <a:pPr defTabSz="914400">
              <a:defRPr cap="all" spc="0" sz="4300">
                <a:solidFill>
                  <a:srgbClr val="6B7D72"/>
                </a:solidFill>
                <a:latin typeface="Palatino"/>
                <a:ea typeface="Palatino"/>
                <a:cs typeface="Palatino"/>
                <a:sym typeface="Palatino"/>
              </a:defRPr>
            </a:pPr>
            <a:r>
              <a:t>(Mircea Eliade)</a:t>
            </a:r>
          </a:p>
        </p:txBody>
      </p:sp>
      <p:sp>
        <p:nvSpPr>
          <p:cNvPr id="184" name="Shape 184"/>
          <p:cNvSpPr/>
          <p:nvPr>
            <p:ph type="body" idx="1"/>
          </p:nvPr>
        </p:nvSpPr>
        <p:spPr>
          <a:xfrm>
            <a:off x="889000" y="2730500"/>
            <a:ext cx="10464800" cy="6032500"/>
          </a:xfrm>
          <a:prstGeom prst="rect">
            <a:avLst/>
          </a:prstGeom>
        </p:spPr>
        <p:txBody>
          <a:bodyPr/>
          <a:lstStyle/>
          <a:p>
            <a:pPr marL="571500" indent="-457200" defTabSz="914400">
              <a:spcBef>
                <a:spcPts val="500"/>
              </a:spcBef>
              <a:buClr>
                <a:srgbClr val="93A299"/>
              </a:buClr>
              <a:buSzPct val="100000"/>
              <a:buAutoNum type="arabicPeriod" startAt="1"/>
              <a:defRPr sz="3500">
                <a:solidFill>
                  <a:srgbClr val="564B3C"/>
                </a:solidFill>
              </a:defRPr>
            </a:pPr>
            <a:r>
              <a:t>Kozmológiai vallások: a szent a kozmikus jelenségeken keresztül mutatkozik meg</a:t>
            </a:r>
          </a:p>
          <a:p>
            <a:pPr marL="571500" indent="-457200" defTabSz="914400">
              <a:spcBef>
                <a:spcPts val="500"/>
              </a:spcBef>
              <a:buClr>
                <a:srgbClr val="93A299"/>
              </a:buClr>
              <a:buSzPct val="100000"/>
              <a:buAutoNum type="arabicPeriod" startAt="1"/>
              <a:defRPr sz="3500">
                <a:solidFill>
                  <a:srgbClr val="564B3C"/>
                </a:solidFill>
              </a:defRPr>
            </a:pPr>
            <a:r>
              <a:t>Akozmikus vallások: buddhizmus, gnoszticizmus</a:t>
            </a:r>
          </a:p>
          <a:p>
            <a:pPr marL="571500" indent="-457200" defTabSz="914400">
              <a:spcBef>
                <a:spcPts val="500"/>
              </a:spcBef>
              <a:buClr>
                <a:srgbClr val="93A299"/>
              </a:buClr>
              <a:buSzPct val="100000"/>
              <a:buAutoNum type="arabicPeriod" startAt="1"/>
              <a:defRPr sz="3500">
                <a:solidFill>
                  <a:srgbClr val="564B3C"/>
                </a:solidFill>
              </a:defRPr>
            </a:pPr>
            <a:r>
              <a:t>Történeti vallások: a könyv vallásai (kinyilatkoztatásban hívők) </a:t>
            </a:r>
          </a:p>
          <a:p>
            <a:pPr marL="571500" indent="-457200" defTabSz="914400">
              <a:spcBef>
                <a:spcPts val="500"/>
              </a:spcBef>
              <a:buClr>
                <a:srgbClr val="93A299"/>
              </a:buClr>
              <a:buSzPct val="100000"/>
              <a:buAutoNum type="arabicPeriod" startAt="1"/>
              <a:defRPr sz="3500">
                <a:solidFill>
                  <a:srgbClr val="564B3C"/>
                </a:solidFill>
              </a:defRPr>
            </a:pPr>
            <a:r>
              <a:t>Írásbeliség előtti vallások</a:t>
            </a:r>
          </a:p>
          <a:p>
            <a:pPr marL="571500" indent="-457200" defTabSz="914400">
              <a:spcBef>
                <a:spcPts val="500"/>
              </a:spcBef>
              <a:buClr>
                <a:srgbClr val="93A299"/>
              </a:buClr>
              <a:buSzPct val="100000"/>
              <a:buAutoNum type="arabicPeriod" startAt="1"/>
              <a:defRPr sz="3500">
                <a:solidFill>
                  <a:srgbClr val="564B3C"/>
                </a:solidFill>
              </a:defRPr>
            </a:pPr>
            <a:r>
              <a:t>Olyan könyveket birtokló vallások, amelyek isteni eredetét nem vallják</a:t>
            </a:r>
          </a:p>
        </p:txBody>
      </p:sp>
      <p:pic>
        <p:nvPicPr>
          <p:cNvPr id="185" name="image4.png"/>
          <p:cNvPicPr>
            <a:picLocks noChangeAspect="1"/>
          </p:cNvPicPr>
          <p:nvPr/>
        </p:nvPicPr>
        <p:blipFill>
          <a:blip r:embed="rId2">
            <a:extLst/>
          </a:blip>
          <a:stretch>
            <a:fillRect/>
          </a:stretch>
        </p:blipFill>
        <p:spPr>
          <a:xfrm>
            <a:off x="9649431" y="3713664"/>
            <a:ext cx="3112040" cy="362204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p>
            <a:pPr/>
            <a:r>
              <a:t>Új vallás: ateizmus</a:t>
            </a:r>
          </a:p>
        </p:txBody>
      </p:sp>
      <p:sp>
        <p:nvSpPr>
          <p:cNvPr id="188" name="Shape 188"/>
          <p:cNvSpPr/>
          <p:nvPr>
            <p:ph type="body" idx="1"/>
          </p:nvPr>
        </p:nvSpPr>
        <p:spPr>
          <a:prstGeom prst="rect">
            <a:avLst/>
          </a:prstGeom>
        </p:spPr>
        <p:txBody>
          <a:bodyPr/>
          <a:lstStyle/>
          <a:p>
            <a:pPr>
              <a:buBlip>
                <a:blip r:embed="rId2"/>
              </a:buBlip>
            </a:pPr>
            <a:r>
              <a:t>saját hitrendszer</a:t>
            </a:r>
          </a:p>
          <a:p>
            <a:pPr>
              <a:buBlip>
                <a:blip r:embed="rId2"/>
              </a:buBlip>
            </a:pPr>
            <a:r>
              <a:t>híres próféták</a:t>
            </a:r>
          </a:p>
          <a:p>
            <a:pPr>
              <a:buBlip>
                <a:blip r:embed="rId2"/>
              </a:buBlip>
            </a:pPr>
            <a:r>
              <a:t>“evangelizáció”, hitviták</a:t>
            </a:r>
          </a:p>
          <a:p>
            <a:pPr>
              <a:buBlip>
                <a:blip r:embed="rId2"/>
              </a:buBlip>
            </a:pPr>
            <a:r>
              <a:t>a semmi/véletlen tulajdonságai: öröktől fogva van, teremtő (véletlen), felfoghatatlan, legvégső elv stb.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0" name=""/>
          <p:cNvPicPr>
            <a:picLocks noChangeAspect="0"/>
          </p:cNvPicPr>
          <p:nvPr>
            <p:ph type="pic" idx="13"/>
          </p:nvPr>
        </p:nvPicPr>
        <p:blipFill>
          <a:blip r:embed="rId2">
            <a:extLst/>
          </a:blip>
          <a:stretch>
            <a:fillRect/>
          </a:stretch>
        </p:blipFill>
        <p:spPr>
          <a:xfrm>
            <a:off x="7365999" y="762000"/>
            <a:ext cx="4902201" cy="3649887"/>
          </a:xfrm>
          <a:prstGeom prst="rect">
            <a:avLst/>
          </a:prstGeom>
        </p:spPr>
      </p:pic>
      <p:pic>
        <p:nvPicPr>
          <p:cNvPr id="191" name=""/>
          <p:cNvPicPr>
            <a:picLocks noChangeAspect="0"/>
          </p:cNvPicPr>
          <p:nvPr>
            <p:ph type="pic" idx="14"/>
          </p:nvPr>
        </p:nvPicPr>
        <p:blipFill>
          <a:blip r:embed="rId3">
            <a:extLst/>
          </a:blip>
          <a:stretch>
            <a:fillRect/>
          </a:stretch>
        </p:blipFill>
        <p:spPr>
          <a:xfrm>
            <a:off x="7366000" y="4665967"/>
            <a:ext cx="4902200" cy="4318001"/>
          </a:xfrm>
          <a:prstGeom prst="rect">
            <a:avLst/>
          </a:prstGeom>
        </p:spPr>
      </p:pic>
      <p:pic>
        <p:nvPicPr>
          <p:cNvPr id="192" name=""/>
          <p:cNvPicPr>
            <a:picLocks noChangeAspect="0"/>
          </p:cNvPicPr>
          <p:nvPr>
            <p:ph type="pic" idx="15"/>
          </p:nvPr>
        </p:nvPicPr>
        <p:blipFill>
          <a:blip r:embed="rId4">
            <a:extLst/>
          </a:blip>
          <a:stretch>
            <a:fillRect/>
          </a:stretch>
        </p:blipFill>
        <p:spPr>
          <a:xfrm>
            <a:off x="736599" y="764419"/>
            <a:ext cx="6375402" cy="8212016"/>
          </a:xfrm>
          <a:prstGeom prst="rect">
            <a:avLst/>
          </a:prstGeom>
        </p:spPr>
      </p:pic>
      <p:sp>
        <p:nvSpPr>
          <p:cNvPr id="193" name="Shape 193"/>
          <p:cNvSpPr/>
          <p:nvPr/>
        </p:nvSpPr>
        <p:spPr>
          <a:xfrm>
            <a:off x="956603" y="898531"/>
            <a:ext cx="193082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Richard </a:t>
            </a:r>
          </a:p>
          <a:p>
            <a:pPr>
              <a:defRPr>
                <a:solidFill>
                  <a:srgbClr val="FFFFFF"/>
                </a:solidFill>
              </a:defRPr>
            </a:pPr>
            <a:r>
              <a:t>Dawkins</a:t>
            </a:r>
          </a:p>
        </p:txBody>
      </p:sp>
      <p:sp>
        <p:nvSpPr>
          <p:cNvPr id="194" name="Shape 194"/>
          <p:cNvSpPr/>
          <p:nvPr/>
        </p:nvSpPr>
        <p:spPr>
          <a:xfrm>
            <a:off x="7606420" y="2880974"/>
            <a:ext cx="1411338"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FFFFFF"/>
                </a:solidFill>
              </a:defRPr>
            </a:pPr>
            <a:r>
              <a:t>Sam </a:t>
            </a:r>
          </a:p>
          <a:p>
            <a:pPr>
              <a:defRPr>
                <a:solidFill>
                  <a:srgbClr val="FFFFFF"/>
                </a:solidFill>
              </a:defRPr>
            </a:pPr>
            <a:r>
              <a:t>Harris</a:t>
            </a:r>
          </a:p>
        </p:txBody>
      </p:sp>
      <p:sp>
        <p:nvSpPr>
          <p:cNvPr id="195" name="Shape 195"/>
          <p:cNvSpPr/>
          <p:nvPr/>
        </p:nvSpPr>
        <p:spPr>
          <a:xfrm>
            <a:off x="7606036" y="7486320"/>
            <a:ext cx="1736602"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Daniel </a:t>
            </a:r>
          </a:p>
          <a:p>
            <a:pPr>
              <a:defRPr>
                <a:solidFill>
                  <a:srgbClr val="000000"/>
                </a:solidFill>
              </a:defRPr>
            </a:pPr>
            <a:r>
              <a:t>Dennett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body" idx="13"/>
          </p:nvPr>
        </p:nvSpPr>
        <p:spPr>
          <a:prstGeom prst="rect">
            <a:avLst/>
          </a:prstGeom>
        </p:spPr>
        <p:txBody>
          <a:bodyPr/>
          <a:lstStyle/>
          <a:p>
            <a:pPr/>
          </a:p>
        </p:txBody>
      </p:sp>
      <p:sp>
        <p:nvSpPr>
          <p:cNvPr id="198" name="Shape 198"/>
          <p:cNvSpPr/>
          <p:nvPr>
            <p:ph type="body" idx="14"/>
          </p:nvPr>
        </p:nvSpPr>
        <p:spPr>
          <a:xfrm>
            <a:off x="1587500" y="3568699"/>
            <a:ext cx="10464800" cy="2120901"/>
          </a:xfrm>
          <a:prstGeom prst="rect">
            <a:avLst/>
          </a:prstGeom>
        </p:spPr>
        <p:txBody>
          <a:bodyPr/>
          <a:lstStyle>
            <a:lvl1pPr>
              <a:defRPr i="1"/>
            </a:lvl1pPr>
          </a:lstStyle>
          <a:p>
            <a:pPr/>
            <a:r>
              <a:t>„A sivatagi vándor szomjúsága nem bizonyíték amellett, hogy az életét megmentő forrásra talál, de bizonyíték amellett, hogy egyáltalán van víz.”</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pPr/>
            <a:r>
              <a:t>összegzés</a:t>
            </a:r>
          </a:p>
        </p:txBody>
      </p:sp>
      <p:sp>
        <p:nvSpPr>
          <p:cNvPr id="201" name="Shape 201"/>
          <p:cNvSpPr/>
          <p:nvPr>
            <p:ph type="body" idx="1"/>
          </p:nvPr>
        </p:nvSpPr>
        <p:spPr>
          <a:prstGeom prst="rect">
            <a:avLst/>
          </a:prstGeom>
        </p:spPr>
        <p:txBody>
          <a:bodyPr/>
          <a:lstStyle/>
          <a:p>
            <a:pPr>
              <a:buBlip>
                <a:blip r:embed="rId2"/>
              </a:buBlip>
            </a:pPr>
            <a:r>
              <a:t>Úgy tűnik, hogy az emberiség általános tapasztalata, hogy szükségszerűen létezik valami a látható világon kívül.</a:t>
            </a:r>
          </a:p>
          <a:p>
            <a:pPr>
              <a:buBlip>
                <a:blip r:embed="rId2"/>
              </a:buBlip>
            </a:pPr>
            <a:r>
              <a:t>Az ateizmus léte: (1) a kérdés nem lényegtelen, (2) a “semmit”-t isteni tulajdonságokkal ruházza fel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body" idx="1"/>
          </p:nvPr>
        </p:nvSpPr>
        <p:spPr>
          <a:prstGeom prst="rect">
            <a:avLst/>
          </a:prstGeom>
        </p:spPr>
        <p:txBody>
          <a:bodyPr/>
          <a:lstStyle/>
          <a:p>
            <a:pPr marL="342899" indent="-342899" defTabSz="914400">
              <a:spcBef>
                <a:spcPts val="700"/>
              </a:spcBef>
              <a:buSzPct val="100000"/>
              <a:buChar char="•"/>
              <a:defRPr>
                <a:solidFill>
                  <a:srgbClr val="000000"/>
                </a:solidFill>
              </a:defRPr>
            </a:pPr>
            <a:r>
              <a:t>Isten léte a teremtett világból az emberi ész természetes világosságánál biztosan felismerhető. </a:t>
            </a:r>
            <a:r>
              <a:rPr i="1"/>
              <a:t>I Vatikáni zsinat</a:t>
            </a:r>
            <a:r>
              <a:t> (1870; DH 3004). </a:t>
            </a:r>
          </a:p>
          <a:p>
            <a:pPr marL="342899" indent="-342899" defTabSz="914400">
              <a:spcBef>
                <a:spcPts val="700"/>
              </a:spcBef>
              <a:buSzPct val="100000"/>
              <a:buChar char="•"/>
              <a:defRPr>
                <a:solidFill>
                  <a:srgbClr val="000000"/>
                </a:solidFill>
              </a:defRPr>
            </a:pPr>
            <a:r>
              <a:t>Bölcs 13,1-9; Róm 1,20: ‘Ami benne láthatatlan, örök ereje és isteni mivolta, az a világ teremtése óta műveiből felismerhető’.</a:t>
            </a:r>
          </a:p>
        </p:txBody>
      </p:sp>
      <p:sp>
        <p:nvSpPr>
          <p:cNvPr id="204" name="Shape 204"/>
          <p:cNvSpPr/>
          <p:nvPr/>
        </p:nvSpPr>
        <p:spPr>
          <a:xfrm>
            <a:off x="4476867" y="814018"/>
            <a:ext cx="4051066"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solidFill>
                  <a:srgbClr val="000000"/>
                </a:solidFill>
              </a:defRPr>
            </a:lvl1pPr>
          </a:lstStyle>
          <a:p>
            <a:pPr/>
            <a:r>
              <a:t>Az egyház szerint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9" name="maxresdefault-3.jpg"/>
          <p:cNvPicPr>
            <a:picLocks noChangeAspect="1"/>
          </p:cNvPicPr>
          <p:nvPr>
            <p:ph type="pic" idx="13"/>
          </p:nvPr>
        </p:nvPicPr>
        <p:blipFill>
          <a:blip r:embed="rId2">
            <a:extLst/>
          </a:blip>
          <a:srcRect l="13402" t="0" r="13402" b="0"/>
          <a:stretch>
            <a:fillRect/>
          </a:stretch>
        </p:blipFill>
        <p:spPr>
          <a:xfrm rot="150000">
            <a:off x="-206535" y="-278989"/>
            <a:ext cx="13417870" cy="103115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88"/>
                </a:moveTo>
                <a:lnTo>
                  <a:pt x="685" y="21600"/>
                </a:lnTo>
                <a:lnTo>
                  <a:pt x="687" y="21600"/>
                </a:lnTo>
                <a:lnTo>
                  <a:pt x="21600" y="20412"/>
                </a:lnTo>
                <a:lnTo>
                  <a:pt x="20915" y="0"/>
                </a:lnTo>
                <a:lnTo>
                  <a:pt x="20913" y="0"/>
                </a:lnTo>
                <a:lnTo>
                  <a:pt x="0" y="1188"/>
                </a:lnTo>
                <a:close/>
              </a:path>
            </a:pathLst>
          </a:custGeom>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6" name=""/>
          <p:cNvPicPr>
            <a:picLocks noChangeAspect="0"/>
          </p:cNvPicPr>
          <p:nvPr>
            <p:ph type="pic" idx="13"/>
          </p:nvPr>
        </p:nvPicPr>
        <p:blipFill>
          <a:blip r:embed="rId2">
            <a:extLst/>
          </a:blip>
          <a:stretch>
            <a:fillRect/>
          </a:stretch>
        </p:blipFill>
        <p:spPr>
          <a:xfrm>
            <a:off x="7493000" y="1784349"/>
            <a:ext cx="4737101" cy="6184902"/>
          </a:xfrm>
          <a:prstGeom prst="rect">
            <a:avLst/>
          </a:prstGeom>
        </p:spPr>
      </p:pic>
      <p:sp>
        <p:nvSpPr>
          <p:cNvPr id="207" name="Shape 207"/>
          <p:cNvSpPr/>
          <p:nvPr>
            <p:ph type="title"/>
          </p:nvPr>
        </p:nvSpPr>
        <p:spPr>
          <a:prstGeom prst="rect">
            <a:avLst/>
          </a:prstGeom>
        </p:spPr>
        <p:txBody>
          <a:bodyPr/>
          <a:lstStyle/>
          <a:p>
            <a:pPr/>
            <a:r>
              <a:t>Utak Istenhez</a:t>
            </a:r>
          </a:p>
        </p:txBody>
      </p:sp>
      <p:sp>
        <p:nvSpPr>
          <p:cNvPr id="208" name="Shape 208"/>
          <p:cNvSpPr/>
          <p:nvPr>
            <p:ph type="body" sz="quarter" idx="1"/>
          </p:nvPr>
        </p:nvSpPr>
        <p:spPr>
          <a:prstGeom prst="rect">
            <a:avLst/>
          </a:prstGeom>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body" idx="1"/>
          </p:nvPr>
        </p:nvSpPr>
        <p:spPr>
          <a:xfrm>
            <a:off x="1587500" y="383657"/>
            <a:ext cx="10464800" cy="8986286"/>
          </a:xfrm>
          <a:prstGeom prst="rect">
            <a:avLst/>
          </a:prstGeom>
        </p:spPr>
        <p:txBody>
          <a:bodyPr/>
          <a:lstStyle/>
          <a:p>
            <a:pPr marL="342899" indent="-342899" defTabSz="914400">
              <a:lnSpc>
                <a:spcPct val="90000"/>
              </a:lnSpc>
              <a:spcBef>
                <a:spcPts val="700"/>
              </a:spcBef>
              <a:buSzPct val="100000"/>
              <a:buChar char="•"/>
              <a:defRPr sz="3500">
                <a:solidFill>
                  <a:srgbClr val="000000"/>
                </a:solidFill>
              </a:defRPr>
            </a:pPr>
            <a:r>
              <a:t>Az ember belső alaptapasztalata: végesnek tapasztalja a világot, mert érzékel valamit Abból, ami a világon túl van. Végtelen tapasztalatok (élet; szeretet; lelkiismeret; szépség; betegség-halál).</a:t>
            </a:r>
          </a:p>
          <a:p>
            <a:pPr marL="342900" indent="-342900" defTabSz="914400">
              <a:spcBef>
                <a:spcPts val="700"/>
              </a:spcBef>
              <a:buSzPct val="100000"/>
              <a:buChar char="•"/>
              <a:defRPr sz="3400">
                <a:solidFill>
                  <a:srgbClr val="000000"/>
                </a:solidFill>
              </a:defRPr>
            </a:pPr>
            <a:r>
              <a:t>A gondolkodás különböző szintjei egymástól elválaszthatatlanok, egymást átjárják (érzéki tapasztalat; kísérleti tudományok; matematikai logika; filozófia; hit).</a:t>
            </a:r>
          </a:p>
          <a:p>
            <a:pPr marL="342899" indent="-342899" defTabSz="914400">
              <a:spcBef>
                <a:spcPts val="700"/>
              </a:spcBef>
              <a:buSzPct val="100000"/>
              <a:buChar char="•"/>
              <a:defRPr sz="3500">
                <a:solidFill>
                  <a:srgbClr val="000000"/>
                </a:solidFill>
              </a:defRPr>
            </a:pPr>
            <a:r>
              <a:t>I. Kant: </a:t>
            </a:r>
            <a:r>
              <a:rPr i="1"/>
              <a:t>‘Két dolog van, ami ámulatba ejt: a csillagos ég fölöttem, és az isteni törvény bennem’</a:t>
            </a:r>
            <a:r>
              <a:t>.</a:t>
            </a:r>
          </a:p>
          <a:p>
            <a:pPr marL="342899" indent="-342899" defTabSz="914400">
              <a:spcBef>
                <a:spcPts val="700"/>
              </a:spcBef>
              <a:buSzPct val="100000"/>
              <a:buChar char="•"/>
              <a:defRPr sz="3500">
                <a:solidFill>
                  <a:srgbClr val="000000"/>
                </a:solidFill>
              </a:defRPr>
            </a:pPr>
            <a:r>
              <a:t>A világnak Oka van (lét-többletek): hogyan lesz a semmiből valami, a valamiből élő és az élőből értelmes lény?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p>
            <a:pPr/>
            <a:r>
              <a:t>Aquinói Szt. Tamás</a:t>
            </a:r>
          </a:p>
        </p:txBody>
      </p:sp>
      <p:sp>
        <p:nvSpPr>
          <p:cNvPr id="213" name="Shape 213"/>
          <p:cNvSpPr/>
          <p:nvPr>
            <p:ph type="body" idx="1"/>
          </p:nvPr>
        </p:nvSpPr>
        <p:spPr>
          <a:prstGeom prst="rect">
            <a:avLst/>
          </a:prstGeom>
        </p:spPr>
        <p:txBody>
          <a:bodyPr/>
          <a:lstStyle/>
          <a:p>
            <a:pPr>
              <a:buBlip>
                <a:blip r:embed="rId2"/>
              </a:buBlip>
            </a:pPr>
            <a:r>
              <a:t>Érvei nem bizonyítások, hanem “utak”, amelyek a hit megértésére vezetnek. </a:t>
            </a:r>
          </a:p>
          <a:p>
            <a:pPr>
              <a:buBlip>
                <a:blip r:embed="rId2"/>
              </a:buBlip>
            </a:pPr>
            <a:r>
              <a:t>Összegyűjtötte és szintézist alkotott belőlük.</a:t>
            </a:r>
          </a:p>
          <a:p>
            <a:pPr>
              <a:buBlip>
                <a:blip r:embed="rId2"/>
              </a:buBlip>
            </a:pPr>
            <a:r>
              <a:t>az érvek ezzel zárulnak: “Ezt nevezzük Istennek”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title"/>
          </p:nvPr>
        </p:nvSpPr>
        <p:spPr>
          <a:prstGeom prst="rect">
            <a:avLst/>
          </a:prstGeom>
        </p:spPr>
        <p:txBody>
          <a:bodyPr/>
          <a:lstStyle/>
          <a:p>
            <a:pPr/>
            <a:r>
              <a:t>1. mozgásból kiinduló érv</a:t>
            </a:r>
          </a:p>
        </p:txBody>
      </p:sp>
      <p:sp>
        <p:nvSpPr>
          <p:cNvPr id="216" name="Shape 216"/>
          <p:cNvSpPr/>
          <p:nvPr>
            <p:ph type="body" idx="1"/>
          </p:nvPr>
        </p:nvSpPr>
        <p:spPr>
          <a:prstGeom prst="rect">
            <a:avLst/>
          </a:prstGeom>
        </p:spPr>
        <p:txBody>
          <a:bodyPr/>
          <a:lstStyle/>
          <a:p>
            <a:pPr marL="382270" indent="-382270" defTabSz="502412">
              <a:spcBef>
                <a:spcPts val="3000"/>
              </a:spcBef>
              <a:buBlip>
                <a:blip r:embed="rId2"/>
              </a:buBlip>
              <a:defRPr sz="3096"/>
            </a:pPr>
            <a:r>
              <a:t>regressus ad infinitum - a végtelenségig való visszavezetés.</a:t>
            </a:r>
          </a:p>
          <a:p>
            <a:pPr marL="382270" indent="-382270" defTabSz="502412">
              <a:spcBef>
                <a:spcPts val="3000"/>
              </a:spcBef>
              <a:buBlip>
                <a:blip r:embed="rId2"/>
              </a:buBlip>
              <a:defRPr sz="3096"/>
            </a:pPr>
            <a:r>
              <a:t>Ha valami mozog (változik, potentiaból actusba), azt valami mozgatja (változtatja)</a:t>
            </a:r>
          </a:p>
          <a:p>
            <a:pPr marL="382270" indent="-382270" defTabSz="502412">
              <a:spcBef>
                <a:spcPts val="3000"/>
              </a:spcBef>
              <a:buBlip>
                <a:blip r:embed="rId2"/>
              </a:buBlip>
              <a:defRPr sz="3096"/>
            </a:pPr>
            <a:r>
              <a:t>nem lehet a végtelenségig visszamenni, mert akkor nem lenne első változtató, aki kívül van a rendszeren, más szinten helyezkedik el</a:t>
            </a:r>
          </a:p>
          <a:p>
            <a:pPr marL="382270" indent="-382270" defTabSz="502412">
              <a:spcBef>
                <a:spcPts val="3000"/>
              </a:spcBef>
              <a:buBlip>
                <a:blip r:embed="rId2"/>
              </a:buBlip>
              <a:defRPr sz="3096"/>
            </a:pPr>
            <a:r>
              <a:t>nem “első láncszem”, hanem a láncot magát fönntartó transzcendens alap.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pPr/>
            <a:r>
              <a:t>2. Létesítő okság</a:t>
            </a:r>
          </a:p>
        </p:txBody>
      </p:sp>
      <p:sp>
        <p:nvSpPr>
          <p:cNvPr id="219" name="Shape 219"/>
          <p:cNvSpPr/>
          <p:nvPr>
            <p:ph type="body" idx="1"/>
          </p:nvPr>
        </p:nvSpPr>
        <p:spPr>
          <a:prstGeom prst="rect">
            <a:avLst/>
          </a:prstGeom>
        </p:spPr>
        <p:txBody>
          <a:bodyPr/>
          <a:lstStyle/>
          <a:p>
            <a:pPr>
              <a:buBlip>
                <a:blip r:embed="rId2"/>
              </a:buBlip>
            </a:pPr>
            <a:r>
              <a:t>Mindennek van oka, amire visszavezethető</a:t>
            </a:r>
          </a:p>
          <a:p>
            <a:pPr>
              <a:buBlip>
                <a:blip r:embed="rId2"/>
              </a:buBlip>
            </a:pPr>
            <a:r>
              <a:t>vmi nem lehet a saját létesítő oka, mert akkor önmaga előtt kellene léteznie (ld. a számítógép megcsinálja önmagát)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title"/>
          </p:nvPr>
        </p:nvSpPr>
        <p:spPr>
          <a:prstGeom prst="rect">
            <a:avLst/>
          </a:prstGeom>
        </p:spPr>
        <p:txBody>
          <a:bodyPr/>
          <a:lstStyle/>
          <a:p>
            <a:pPr/>
            <a:r>
              <a:t>3. kontingencia - esetlegesség</a:t>
            </a:r>
          </a:p>
        </p:txBody>
      </p:sp>
      <p:sp>
        <p:nvSpPr>
          <p:cNvPr id="222" name="Shape 222"/>
          <p:cNvSpPr/>
          <p:nvPr>
            <p:ph type="body" idx="1"/>
          </p:nvPr>
        </p:nvSpPr>
        <p:spPr>
          <a:prstGeom prst="rect">
            <a:avLst/>
          </a:prstGeom>
        </p:spPr>
        <p:txBody>
          <a:bodyPr/>
          <a:lstStyle/>
          <a:p>
            <a:pPr marL="382270" indent="-382270" defTabSz="502412">
              <a:spcBef>
                <a:spcPts val="3000"/>
              </a:spcBef>
              <a:buBlip>
                <a:blip r:embed="rId2"/>
              </a:buBlip>
              <a:defRPr sz="3096"/>
            </a:pPr>
            <a:r>
              <a:t>keletkezés-elmúlás</a:t>
            </a:r>
          </a:p>
          <a:p>
            <a:pPr marL="382270" indent="-382270" defTabSz="502412">
              <a:spcBef>
                <a:spcPts val="3000"/>
              </a:spcBef>
              <a:buBlip>
                <a:blip r:embed="rId2"/>
              </a:buBlip>
              <a:defRPr sz="3096"/>
            </a:pPr>
            <a:r>
              <a:t>a világon minden keletkezik és elmúlik, tehát elképzelhető egy olyan állapot, amikor semmi nem létezik</a:t>
            </a:r>
          </a:p>
          <a:p>
            <a:pPr marL="382270" indent="-382270" defTabSz="502412">
              <a:spcBef>
                <a:spcPts val="3000"/>
              </a:spcBef>
              <a:buBlip>
                <a:blip r:embed="rId2"/>
              </a:buBlip>
              <a:defRPr sz="3096"/>
            </a:pPr>
            <a:r>
              <a:t>ha ilyen állapot van, akkor mi a magyarázata annak, hogy most mégis vannak létezők?</a:t>
            </a:r>
          </a:p>
          <a:p>
            <a:pPr marL="382270" indent="-382270" defTabSz="502412">
              <a:spcBef>
                <a:spcPts val="3000"/>
              </a:spcBef>
              <a:buBlip>
                <a:blip r:embed="rId2"/>
              </a:buBlip>
              <a:defRPr sz="3096"/>
            </a:pPr>
            <a:r>
              <a:t>kell, hogy legyen egy nem “esetleges”, hanem “szükségszerű” lény, ami nem keletkezik, és nem múlik el.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pPr/>
            <a:r>
              <a:t>4. Tökéletességi fokozatok</a:t>
            </a:r>
          </a:p>
        </p:txBody>
      </p:sp>
      <p:sp>
        <p:nvSpPr>
          <p:cNvPr id="225" name="Shape 225"/>
          <p:cNvSpPr/>
          <p:nvPr>
            <p:ph type="body" idx="1"/>
          </p:nvPr>
        </p:nvSpPr>
        <p:spPr>
          <a:prstGeom prst="rect">
            <a:avLst/>
          </a:prstGeom>
        </p:spPr>
        <p:txBody>
          <a:bodyPr/>
          <a:lstStyle/>
          <a:p>
            <a:pPr>
              <a:buBlip>
                <a:blip r:embed="rId2"/>
              </a:buBlip>
            </a:pPr>
            <a:r>
              <a:t>Tapasztalati tény, hogy a dolgok a világban különböző fokon jók/rosszak stb. </a:t>
            </a:r>
          </a:p>
          <a:p>
            <a:pPr>
              <a:buBlip>
                <a:blip r:embed="rId2"/>
              </a:buBlip>
            </a:pPr>
            <a:r>
              <a:t>léteznie kell egy viszonyítási pontnak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title"/>
          </p:nvPr>
        </p:nvSpPr>
        <p:spPr>
          <a:prstGeom prst="rect">
            <a:avLst/>
          </a:prstGeom>
        </p:spPr>
        <p:txBody>
          <a:bodyPr/>
          <a:lstStyle/>
          <a:p>
            <a:pPr/>
            <a:r>
              <a:t>5. célirányosság</a:t>
            </a:r>
          </a:p>
        </p:txBody>
      </p:sp>
      <p:sp>
        <p:nvSpPr>
          <p:cNvPr id="228" name="Shape 228"/>
          <p:cNvSpPr/>
          <p:nvPr>
            <p:ph type="body" idx="1"/>
          </p:nvPr>
        </p:nvSpPr>
        <p:spPr>
          <a:prstGeom prst="rect">
            <a:avLst/>
          </a:prstGeom>
        </p:spPr>
        <p:txBody>
          <a:bodyPr/>
          <a:lstStyle/>
          <a:p>
            <a:pPr>
              <a:buBlip>
                <a:blip r:embed="rId2"/>
              </a:buBlip>
            </a:pPr>
            <a:r>
              <a:t>az értelemmel nem rendelkező dolgok is célirányosan működnek</a:t>
            </a:r>
          </a:p>
          <a:p>
            <a:pPr>
              <a:buBlip>
                <a:blip r:embed="rId2"/>
              </a:buBlip>
            </a:pPr>
            <a:r>
              <a:t>kell lennie egy értelmes lénynek, aki a célra irányítja őket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
          <p:cNvPicPr>
            <a:picLocks noChangeAspect="0"/>
          </p:cNvPicPr>
          <p:nvPr>
            <p:ph type="pic" idx="13"/>
          </p:nvPr>
        </p:nvPicPr>
        <p:blipFill>
          <a:blip r:embed="rId2">
            <a:extLst/>
          </a:blip>
          <a:stretch>
            <a:fillRect/>
          </a:stretch>
        </p:blipFill>
        <p:spPr>
          <a:xfrm>
            <a:off x="7493000" y="1784349"/>
            <a:ext cx="4737101" cy="6184902"/>
          </a:xfrm>
          <a:prstGeom prst="rect">
            <a:avLst/>
          </a:prstGeom>
        </p:spPr>
      </p:pic>
      <p:sp>
        <p:nvSpPr>
          <p:cNvPr id="231" name="Shape 231"/>
          <p:cNvSpPr/>
          <p:nvPr>
            <p:ph type="title"/>
          </p:nvPr>
        </p:nvSpPr>
        <p:spPr>
          <a:prstGeom prst="rect">
            <a:avLst/>
          </a:prstGeom>
        </p:spPr>
        <p:txBody>
          <a:bodyPr/>
          <a:lstStyle/>
          <a:p>
            <a:pPr/>
            <a:r>
              <a:t>Pascal</a:t>
            </a:r>
          </a:p>
        </p:txBody>
      </p:sp>
      <p:sp>
        <p:nvSpPr>
          <p:cNvPr id="232" name="Shape 232"/>
          <p:cNvSpPr/>
          <p:nvPr>
            <p:ph type="body" sz="quarter" idx="1"/>
          </p:nvPr>
        </p:nvSpPr>
        <p:spPr>
          <a:prstGeom prst="rect">
            <a:avLst/>
          </a:prstGeom>
        </p:spPr>
        <p:txBody>
          <a:bodyPr/>
          <a:lstStyle/>
          <a:p>
            <a:pPr/>
            <a:r>
              <a:t>1623-1662</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body" idx="1"/>
          </p:nvPr>
        </p:nvSpPr>
        <p:spPr>
          <a:prstGeom prst="rect">
            <a:avLst/>
          </a:prstGeom>
        </p:spPr>
        <p:txBody>
          <a:bodyPr/>
          <a:lstStyle/>
          <a:p>
            <a:pPr marL="440055" indent="-440055" defTabSz="578358">
              <a:spcBef>
                <a:spcPts val="3500"/>
              </a:spcBef>
              <a:buBlip>
                <a:blip r:embed="rId2"/>
              </a:buBlip>
              <a:defRPr sz="3564"/>
            </a:pPr>
            <a:r>
              <a:t>gyerekkorától kezdve zseni</a:t>
            </a:r>
          </a:p>
          <a:p>
            <a:pPr marL="440055" indent="-440055" defTabSz="578358">
              <a:spcBef>
                <a:spcPts val="3500"/>
              </a:spcBef>
              <a:buBlip>
                <a:blip r:embed="rId2"/>
              </a:buBlip>
              <a:defRPr sz="3564"/>
            </a:pPr>
            <a:r>
              <a:t>ő gyártotta a világ első mechanikus számológépét</a:t>
            </a:r>
          </a:p>
          <a:p>
            <a:pPr marL="440055" indent="-440055" defTabSz="578358">
              <a:spcBef>
                <a:spcPts val="3500"/>
              </a:spcBef>
              <a:buBlip>
                <a:blip r:embed="rId2"/>
              </a:buBlip>
              <a:defRPr sz="3564"/>
            </a:pPr>
            <a:r>
              <a:t>kicsapongó élet - nagy megtérés</a:t>
            </a:r>
          </a:p>
          <a:p>
            <a:pPr marL="440055" indent="-440055" defTabSz="578358">
              <a:spcBef>
                <a:spcPts val="3500"/>
              </a:spcBef>
              <a:buBlip>
                <a:blip r:embed="rId2"/>
              </a:buBlip>
              <a:defRPr sz="3564"/>
            </a:pPr>
            <a:r>
              <a:t>A 20. századi filozófia előfutára</a:t>
            </a:r>
          </a:p>
          <a:p>
            <a:pPr marL="440055" indent="-440055" defTabSz="578358">
              <a:spcBef>
                <a:spcPts val="3500"/>
              </a:spcBef>
              <a:buBlip>
                <a:blip r:embed="rId2"/>
              </a:buBlip>
              <a:defRPr sz="3564"/>
            </a:pPr>
            <a:r>
              <a:t>Szerinte eleve istenérv, hogy a világ még nem omlott össze, és élhető</a:t>
            </a:r>
          </a:p>
          <a:p>
            <a:pPr marL="440055" indent="-440055" defTabSz="578358">
              <a:spcBef>
                <a:spcPts val="3500"/>
              </a:spcBef>
              <a:buBlip>
                <a:blip r:embed="rId2"/>
              </a:buBlip>
              <a:defRPr sz="3564"/>
            </a:pPr>
            <a:r>
              <a:t>a hit kockáztatást kíván az embertől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lvl1pPr defTabSz="502412">
              <a:defRPr spc="60" sz="6020"/>
            </a:lvl1pPr>
          </a:lstStyle>
          <a:p>
            <a:pPr/>
            <a:r>
              <a:t>Miért nem hagyja nyugodni ez a kérdés a világot?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title"/>
          </p:nvPr>
        </p:nvSpPr>
        <p:spPr>
          <a:prstGeom prst="rect">
            <a:avLst/>
          </a:prstGeom>
        </p:spPr>
        <p:txBody>
          <a:bodyPr/>
          <a:lstStyle/>
          <a:p>
            <a:pPr/>
            <a:r>
              <a:t>A fogadás érv</a:t>
            </a:r>
          </a:p>
        </p:txBody>
      </p:sp>
      <p:sp>
        <p:nvSpPr>
          <p:cNvPr id="237" name="Shape 237"/>
          <p:cNvSpPr/>
          <p:nvPr>
            <p:ph type="body" idx="1"/>
          </p:nvPr>
        </p:nvSpPr>
        <p:spPr>
          <a:prstGeom prst="rect">
            <a:avLst/>
          </a:prstGeom>
        </p:spPr>
        <p:txBody>
          <a:bodyPr/>
          <a:lstStyle/>
          <a:p>
            <a:pPr>
              <a:buBlip>
                <a:blip r:embed="rId2"/>
              </a:buBlip>
            </a:pPr>
            <a:r>
              <a:t>Ha hívőként élek, noha nincs Isten, végeset és végtelent veszítek. Ha nem hívőként élek, noha van Isten, végeset nyerek de végtelent veszítek. Ha hívőként élek és van Isten, végeset veszítek, de végtelent nyerek.</a:t>
            </a:r>
          </a:p>
          <a:p>
            <a:pPr>
              <a:buBlip>
                <a:blip r:embed="rId2"/>
              </a:buBlip>
            </a:pPr>
            <a:r>
              <a:t>A helyes választás tehát a hit, mert akkor van esélyünk megnyerni a végtelent.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9" name=""/>
          <p:cNvPicPr>
            <a:picLocks noChangeAspect="0"/>
          </p:cNvPicPr>
          <p:nvPr>
            <p:ph type="pic" idx="13"/>
          </p:nvPr>
        </p:nvPicPr>
        <p:blipFill>
          <a:blip r:embed="rId2">
            <a:extLst/>
          </a:blip>
          <a:stretch>
            <a:fillRect/>
          </a:stretch>
        </p:blipFill>
        <p:spPr>
          <a:xfrm rot="21600000">
            <a:off x="3022599" y="1212849"/>
            <a:ext cx="6961556" cy="5295902"/>
          </a:xfrm>
          <a:prstGeom prst="rect">
            <a:avLst/>
          </a:prstGeom>
        </p:spPr>
      </p:pic>
      <p:sp>
        <p:nvSpPr>
          <p:cNvPr id="240" name="Shape 240"/>
          <p:cNvSpPr/>
          <p:nvPr>
            <p:ph type="title"/>
          </p:nvPr>
        </p:nvSpPr>
        <p:spPr>
          <a:prstGeom prst="rect">
            <a:avLst/>
          </a:prstGeom>
        </p:spPr>
        <p:txBody>
          <a:bodyPr/>
          <a:lstStyle/>
          <a:p>
            <a:pPr/>
            <a:r>
              <a:t>Két klasszikus</a:t>
            </a:r>
          </a:p>
        </p:txBody>
      </p:sp>
      <p:sp>
        <p:nvSpPr>
          <p:cNvPr id="241" name="Shape 241"/>
          <p:cNvSpPr/>
          <p:nvPr>
            <p:ph type="body" sz="quarter" idx="1"/>
          </p:nvPr>
        </p:nvSpPr>
        <p:spPr>
          <a:prstGeom prst="rect">
            <a:avLst/>
          </a:prstGeom>
        </p:spPr>
        <p:txBody>
          <a:bodyPr/>
          <a:lstStyle/>
          <a:p>
            <a:pPr/>
            <a:r>
              <a:t>Charles Darwin és Stephen Hawking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3" name=""/>
          <p:cNvPicPr>
            <a:picLocks noChangeAspect="0"/>
          </p:cNvPicPr>
          <p:nvPr>
            <p:ph type="pic" idx="13"/>
          </p:nvPr>
        </p:nvPicPr>
        <p:blipFill>
          <a:blip r:embed="rId2">
            <a:extLst/>
          </a:blip>
          <a:stretch>
            <a:fillRect/>
          </a:stretch>
        </p:blipFill>
        <p:spPr>
          <a:xfrm>
            <a:off x="7492999" y="1784349"/>
            <a:ext cx="4737102" cy="6184902"/>
          </a:xfrm>
          <a:prstGeom prst="rect">
            <a:avLst/>
          </a:prstGeom>
        </p:spPr>
      </p:pic>
      <p:sp>
        <p:nvSpPr>
          <p:cNvPr id="244" name="Shape 244"/>
          <p:cNvSpPr/>
          <p:nvPr>
            <p:ph type="title"/>
          </p:nvPr>
        </p:nvSpPr>
        <p:spPr>
          <a:prstGeom prst="rect">
            <a:avLst/>
          </a:prstGeom>
        </p:spPr>
        <p:txBody>
          <a:bodyPr/>
          <a:lstStyle/>
          <a:p>
            <a:pPr/>
            <a:r>
              <a:t>Charles Darwin</a:t>
            </a:r>
          </a:p>
        </p:txBody>
      </p:sp>
      <p:sp>
        <p:nvSpPr>
          <p:cNvPr id="245" name="Shape 245"/>
          <p:cNvSpPr/>
          <p:nvPr>
            <p:ph type="body" sz="quarter" idx="1"/>
          </p:nvPr>
        </p:nvSpPr>
        <p:spPr>
          <a:prstGeom prst="rect">
            <a:avLst/>
          </a:prstGeom>
        </p:spPr>
        <p:txBody>
          <a:bodyPr/>
          <a:lstStyle/>
          <a:p>
            <a:pPr/>
            <a:r>
              <a:t>1809-1882</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7" name="13909122_10154053141439652_813004708786308820_o.jpg"/>
          <p:cNvPicPr>
            <a:picLocks noChangeAspect="1"/>
          </p:cNvPicPr>
          <p:nvPr>
            <p:ph type="pic" idx="13"/>
          </p:nvPr>
        </p:nvPicPr>
        <p:blipFill>
          <a:blip r:embed="rId2">
            <a:extLst/>
          </a:blip>
          <a:srcRect l="0" t="1" r="0" b="1"/>
          <a:stretch>
            <a:fillRect/>
          </a:stretch>
        </p:blipFill>
        <p:spPr>
          <a:xfrm rot="150000">
            <a:off x="-1" y="1351011"/>
            <a:ext cx="13004801" cy="70515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1233"/>
                </a:lnTo>
                <a:lnTo>
                  <a:pt x="245" y="21600"/>
                </a:lnTo>
                <a:lnTo>
                  <a:pt x="21600" y="21600"/>
                </a:lnTo>
                <a:lnTo>
                  <a:pt x="21600" y="10367"/>
                </a:lnTo>
                <a:lnTo>
                  <a:pt x="21355" y="0"/>
                </a:lnTo>
                <a:lnTo>
                  <a:pt x="0" y="0"/>
                </a:lnTo>
                <a:close/>
              </a:path>
            </a:pathLst>
          </a:custGeom>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xfrm>
            <a:off x="1587500" y="254000"/>
            <a:ext cx="10464800" cy="1331814"/>
          </a:xfrm>
          <a:prstGeom prst="rect">
            <a:avLst/>
          </a:prstGeom>
        </p:spPr>
        <p:txBody>
          <a:bodyPr/>
          <a:lstStyle/>
          <a:p>
            <a:pPr/>
            <a:r>
              <a:t>élete</a:t>
            </a:r>
          </a:p>
        </p:txBody>
      </p:sp>
      <p:sp>
        <p:nvSpPr>
          <p:cNvPr id="250" name="Shape 250"/>
          <p:cNvSpPr/>
          <p:nvPr>
            <p:ph type="body" idx="1"/>
          </p:nvPr>
        </p:nvSpPr>
        <p:spPr>
          <a:xfrm>
            <a:off x="1150937" y="1453703"/>
            <a:ext cx="11337926" cy="7309297"/>
          </a:xfrm>
          <a:prstGeom prst="rect">
            <a:avLst/>
          </a:prstGeom>
        </p:spPr>
        <p:txBody>
          <a:bodyPr/>
          <a:lstStyle/>
          <a:p>
            <a:pPr marL="346709" indent="-346709" defTabSz="455675">
              <a:spcBef>
                <a:spcPts val="2800"/>
              </a:spcBef>
              <a:buBlip>
                <a:blip r:embed="rId2"/>
              </a:buBlip>
              <a:defRPr sz="2807"/>
            </a:pPr>
            <a:r>
              <a:t>egyidős a “biológia” szóval (Jean Baptist de Lamarck)</a:t>
            </a:r>
          </a:p>
          <a:p>
            <a:pPr marL="346709" indent="-346709" defTabSz="455675">
              <a:spcBef>
                <a:spcPts val="2800"/>
              </a:spcBef>
              <a:buBlip>
                <a:blip r:embed="rId2"/>
              </a:buBlip>
              <a:defRPr sz="2807"/>
            </a:pPr>
            <a:r>
              <a:t>Orvosnak tanul, majd teológiát.</a:t>
            </a:r>
          </a:p>
          <a:p>
            <a:pPr marL="346709" indent="-346709" defTabSz="455675">
              <a:spcBef>
                <a:spcPts val="2800"/>
              </a:spcBef>
              <a:buBlip>
                <a:blip r:embed="rId2"/>
              </a:buBlip>
              <a:defRPr sz="2807"/>
            </a:pPr>
            <a:r>
              <a:t>1831 - föld körüli út (öt év), gyűjtemények, feljegyzések (képzett természetkutató lesz)</a:t>
            </a:r>
          </a:p>
          <a:p>
            <a:pPr marL="346709" indent="-346709" defTabSz="455675">
              <a:spcBef>
                <a:spcPts val="2800"/>
              </a:spcBef>
              <a:buBlip>
                <a:blip r:embed="rId2"/>
              </a:buBlip>
              <a:defRPr sz="2807"/>
            </a:pPr>
            <a:r>
              <a:t>1839 tagja lesz a Királyi Társaságnak</a:t>
            </a:r>
          </a:p>
          <a:p>
            <a:pPr marL="346709" indent="-346709" defTabSz="455675">
              <a:spcBef>
                <a:spcPts val="2800"/>
              </a:spcBef>
              <a:buBlip>
                <a:blip r:embed="rId2"/>
              </a:buBlip>
              <a:defRPr sz="2807"/>
            </a:pPr>
            <a:r>
              <a:t>megnősül: Emma Wedgwood, 10 csemete</a:t>
            </a:r>
          </a:p>
          <a:p>
            <a:pPr marL="346709" indent="-346709" defTabSz="455675">
              <a:spcBef>
                <a:spcPts val="2800"/>
              </a:spcBef>
              <a:buBlip>
                <a:blip r:embed="rId2"/>
              </a:buBlip>
              <a:defRPr sz="2807"/>
            </a:pPr>
            <a:r>
              <a:t>Első könyve: The Voyage of the Beagle</a:t>
            </a:r>
          </a:p>
          <a:p>
            <a:pPr marL="346709" indent="-346709" defTabSz="455675">
              <a:spcBef>
                <a:spcPts val="2800"/>
              </a:spcBef>
              <a:buBlip>
                <a:blip r:embed="rId2"/>
              </a:buBlip>
              <a:defRPr sz="2807"/>
            </a:pPr>
            <a:r>
              <a:t>kb egy tucat könyvet ír: rákok, kúszönövények stb.</a:t>
            </a:r>
          </a:p>
          <a:p>
            <a:pPr marL="346709" indent="-346709" defTabSz="455675">
              <a:spcBef>
                <a:spcPts val="2800"/>
              </a:spcBef>
              <a:buBlip>
                <a:blip r:embed="rId2"/>
              </a:buBlip>
              <a:defRPr sz="2807"/>
            </a:pPr>
            <a:r>
              <a:t>A fajok eredete, Az ember származása (ebben használja az evolúció szót), The Expression of Emotions in Man and Animals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p>
            <a:pPr/>
            <a:r>
              <a:t>A fajok eredete</a:t>
            </a:r>
          </a:p>
        </p:txBody>
      </p:sp>
      <p:sp>
        <p:nvSpPr>
          <p:cNvPr id="253" name="Shape 253"/>
          <p:cNvSpPr/>
          <p:nvPr>
            <p:ph type="body" idx="1"/>
          </p:nvPr>
        </p:nvSpPr>
        <p:spPr>
          <a:xfrm>
            <a:off x="952500" y="1977975"/>
            <a:ext cx="11099800" cy="6785025"/>
          </a:xfrm>
          <a:prstGeom prst="rect">
            <a:avLst/>
          </a:prstGeom>
        </p:spPr>
        <p:txBody>
          <a:bodyPr/>
          <a:lstStyle/>
          <a:p>
            <a:pPr marL="404495" indent="-404495" defTabSz="531622">
              <a:spcBef>
                <a:spcPts val="3200"/>
              </a:spcBef>
              <a:buBlip>
                <a:blip r:embed="rId2"/>
              </a:buBlip>
              <a:defRPr sz="3276"/>
            </a:pPr>
            <a:r>
              <a:t>1859 - </a:t>
            </a:r>
            <a:r>
              <a:rPr i="1"/>
              <a:t>On the origin of species by means of natural selection or the preservation of favored races in the struggle for life (A fajok természetes kiválasztással való eredete, avagy a sikeres fajok fennmaradása a létért folyó küzdelemben)</a:t>
            </a:r>
            <a:r>
              <a:t> (Magyarul: 1873)</a:t>
            </a:r>
          </a:p>
          <a:p>
            <a:pPr marL="404495" indent="-404495" defTabSz="531622">
              <a:spcBef>
                <a:spcPts val="3200"/>
              </a:spcBef>
              <a:buBlip>
                <a:blip r:embed="rId2"/>
              </a:buBlip>
              <a:defRPr sz="3276"/>
            </a:pPr>
            <a:r>
              <a:t>6 kiadást ér meg, közben változik, “finomodik”</a:t>
            </a:r>
          </a:p>
          <a:p>
            <a:pPr marL="404495" indent="-404495" defTabSz="531622">
              <a:spcBef>
                <a:spcPts val="3200"/>
              </a:spcBef>
              <a:buBlip>
                <a:blip r:embed="rId2"/>
              </a:buBlip>
              <a:defRPr sz="3276"/>
            </a:pPr>
            <a:r>
              <a:t>heves vitákat generál</a:t>
            </a:r>
          </a:p>
          <a:p>
            <a:pPr marL="404495" indent="-404495" defTabSz="531622">
              <a:spcBef>
                <a:spcPts val="3200"/>
              </a:spcBef>
              <a:buBlip>
                <a:blip r:embed="rId2"/>
              </a:buBlip>
              <a:defRPr sz="3276"/>
            </a:pPr>
            <a:r>
              <a:t>leghíresebb bírálója: St. George Mivart (1871-On the genesis of Species)</a:t>
            </a:r>
          </a:p>
          <a:p>
            <a:pPr marL="404495" indent="-404495" defTabSz="531622">
              <a:spcBef>
                <a:spcPts val="3200"/>
              </a:spcBef>
              <a:buBlip>
                <a:blip r:embed="rId2"/>
              </a:buBlip>
              <a:defRPr sz="3276"/>
            </a:pPr>
            <a:r>
              <a:t>Az Egyház sose tette indexre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body" idx="13"/>
          </p:nvPr>
        </p:nvSpPr>
        <p:spPr>
          <a:xfrm>
            <a:off x="3886200" y="8039100"/>
            <a:ext cx="10464800" cy="635000"/>
          </a:xfrm>
          <a:prstGeom prst="rect">
            <a:avLst/>
          </a:prstGeom>
        </p:spPr>
        <p:txBody>
          <a:bodyPr/>
          <a:lstStyle/>
          <a:p>
            <a:pPr/>
            <a:r>
              <a:t>-Charles Darwin</a:t>
            </a:r>
          </a:p>
        </p:txBody>
      </p:sp>
      <p:sp>
        <p:nvSpPr>
          <p:cNvPr id="256" name="Shape 256"/>
          <p:cNvSpPr/>
          <p:nvPr>
            <p:ph type="body" idx="14"/>
          </p:nvPr>
        </p:nvSpPr>
        <p:spPr>
          <a:xfrm>
            <a:off x="879624" y="419100"/>
            <a:ext cx="11880553" cy="7505701"/>
          </a:xfrm>
          <a:prstGeom prst="rect">
            <a:avLst/>
          </a:prstGeom>
        </p:spPr>
        <p:txBody>
          <a:bodyPr/>
          <a:lstStyle/>
          <a:p>
            <a:pPr/>
            <a:r>
              <a:t>„Mivel következtetéseimet az utóbbi időben sokszor félreértették, és azt állították, hogy a fajok változását kizárólag a természetes kiválasztás hatásának tulajdonítom, engedtessék megjegyeznem, hogy munkám első kiadásában csakúgy, mint a későbbi kiadásokban is, mégpedig igen feltűnő helyen, a bevezetés végén, e szavakat írtam: “Meg vagyok győződve arról, hogy a természetes kiválasztás volt a módosulások legfontosabb, ha nem is kizárólagos eszköze” Mindezt hiába tettem. Nagy az ereje a félremagyarázásnak…”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xfrm>
            <a:off x="1587500" y="254000"/>
            <a:ext cx="10464800" cy="1196182"/>
          </a:xfrm>
          <a:prstGeom prst="rect">
            <a:avLst/>
          </a:prstGeom>
        </p:spPr>
        <p:txBody>
          <a:bodyPr/>
          <a:lstStyle/>
          <a:p>
            <a:pPr/>
            <a:r>
              <a:t>az evolúcióról</a:t>
            </a:r>
          </a:p>
        </p:txBody>
      </p:sp>
      <p:sp>
        <p:nvSpPr>
          <p:cNvPr id="259" name="Shape 259"/>
          <p:cNvSpPr/>
          <p:nvPr>
            <p:ph type="body" idx="1"/>
          </p:nvPr>
        </p:nvSpPr>
        <p:spPr>
          <a:xfrm>
            <a:off x="952500" y="1400274"/>
            <a:ext cx="11099800" cy="7942214"/>
          </a:xfrm>
          <a:prstGeom prst="rect">
            <a:avLst/>
          </a:prstGeom>
        </p:spPr>
        <p:txBody>
          <a:bodyPr/>
          <a:lstStyle/>
          <a:p>
            <a:pPr marL="382270" indent="-382270" defTabSz="502412">
              <a:spcBef>
                <a:spcPts val="3000"/>
              </a:spcBef>
              <a:buBlip>
                <a:blip r:embed="rId2"/>
              </a:buBlip>
              <a:defRPr sz="3096"/>
            </a:pPr>
            <a:r>
              <a:t>Nem Darwin találta ki - ő volt az első, aki olyan tudományosan megalapozott mechanizmust vázolt fel, ami hihetővé tette. </a:t>
            </a:r>
          </a:p>
          <a:p>
            <a:pPr marL="382270" indent="-382270" defTabSz="502412">
              <a:spcBef>
                <a:spcPts val="3000"/>
              </a:spcBef>
              <a:buBlip>
                <a:blip r:embed="rId2"/>
              </a:buBlip>
              <a:defRPr sz="3096"/>
            </a:pPr>
            <a:r>
              <a:t>Az élőlények egymás alá és fölé rendelése, láncolata és akár származása már Arisztotelésznél megtalálható: “scala naturae”</a:t>
            </a:r>
          </a:p>
          <a:p>
            <a:pPr marL="382270" indent="-382270" defTabSz="502412">
              <a:spcBef>
                <a:spcPts val="3000"/>
              </a:spcBef>
              <a:buBlip>
                <a:blip r:embed="rId2"/>
              </a:buBlip>
              <a:defRPr sz="3096"/>
            </a:pPr>
            <a:r>
              <a:t>a “törzsfa” fogalmát, azaz egy adott osztály élőlényeinek rokonsági viszonyait Carl von Linne (1707-1778) vezeti be.</a:t>
            </a:r>
          </a:p>
          <a:p>
            <a:pPr marL="382270" indent="-382270" defTabSz="502412">
              <a:spcBef>
                <a:spcPts val="3000"/>
              </a:spcBef>
              <a:buBlip>
                <a:blip r:embed="rId2"/>
              </a:buBlip>
              <a:defRPr sz="3096"/>
            </a:pPr>
            <a:r>
              <a:t>közben fejlődik a geológia: 1800-ban, William Smith felismeri, hogy a mélyebben fekvő rétegek korábbiak</a:t>
            </a:r>
          </a:p>
          <a:p>
            <a:pPr marL="382270" indent="-382270" defTabSz="502412">
              <a:spcBef>
                <a:spcPts val="3000"/>
              </a:spcBef>
              <a:buBlip>
                <a:blip r:embed="rId2"/>
              </a:buBlip>
              <a:defRPr sz="3096"/>
            </a:pPr>
            <a:r>
              <a:t>Thomas Robert Malthus: a javak bősége számtani (2+2), a populáció ellenben mértani haladvány (2X2) szerint fejlődik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title"/>
          </p:nvPr>
        </p:nvSpPr>
        <p:spPr>
          <a:xfrm>
            <a:off x="1587500" y="254000"/>
            <a:ext cx="10464800" cy="1146622"/>
          </a:xfrm>
          <a:prstGeom prst="rect">
            <a:avLst/>
          </a:prstGeom>
        </p:spPr>
        <p:txBody>
          <a:bodyPr/>
          <a:lstStyle/>
          <a:p>
            <a:pPr/>
            <a:r>
              <a:t>az elmélet</a:t>
            </a:r>
          </a:p>
        </p:txBody>
      </p:sp>
      <p:sp>
        <p:nvSpPr>
          <p:cNvPr id="262" name="Shape 262"/>
          <p:cNvSpPr/>
          <p:nvPr>
            <p:ph type="body" idx="1"/>
          </p:nvPr>
        </p:nvSpPr>
        <p:spPr>
          <a:xfrm>
            <a:off x="1587500" y="1337468"/>
            <a:ext cx="10966500" cy="7917856"/>
          </a:xfrm>
          <a:prstGeom prst="rect">
            <a:avLst/>
          </a:prstGeom>
        </p:spPr>
        <p:txBody>
          <a:bodyPr/>
          <a:lstStyle/>
          <a:p>
            <a:pPr>
              <a:buBlip>
                <a:blip r:embed="rId2"/>
              </a:buBlip>
            </a:pPr>
            <a:r>
              <a:t>Több egyed születik, mint amennyi felnőhet és szaporodhat, ez a létért folyó küzdelemhez és kiválasztáshoz vezet. Ebben az egyedileg eltérő, örökletes változatok eltérő mértékben sikeresek. Az örökletes eltérések a folyamatos kiválasztás révén felhalmozódnak, ami adaptációkat (a túlélést és a szaporodást segítő jellegeket) hoz létre.</a:t>
            </a:r>
          </a:p>
          <a:p>
            <a:pPr>
              <a:buBlip>
                <a:blip r:embed="rId2"/>
              </a:buBlip>
            </a:pPr>
            <a:r>
              <a:t>Nem azt mutatja ki, hogya fajok természetes kiválasztással keletkeznek, hanem azt, hogy (1) változnak, és (2) egymással leszármazási kapcsolatban állnak.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body" idx="1"/>
          </p:nvPr>
        </p:nvSpPr>
        <p:spPr>
          <a:xfrm>
            <a:off x="1587500" y="472281"/>
            <a:ext cx="10464800" cy="8460632"/>
          </a:xfrm>
          <a:prstGeom prst="rect">
            <a:avLst/>
          </a:prstGeom>
        </p:spPr>
        <p:txBody>
          <a:bodyPr/>
          <a:lstStyle/>
          <a:p>
            <a:pPr marL="440055" indent="-440055" defTabSz="578358">
              <a:spcBef>
                <a:spcPts val="3500"/>
              </a:spcBef>
              <a:buBlip>
                <a:blip r:embed="rId2"/>
              </a:buBlip>
              <a:defRPr sz="3564"/>
            </a:pPr>
            <a:r>
              <a:t>“Ha valaha fellépnek az élőlények számára hasznos változások, akkor bizonyos, hogy az ezeket felmutató egyedeknek lesz a legjobb esélye a létért folyó küzdelemben, és az öröklődés elve alapján ezek általában magukhoz hasonló utódokat fognak létrehozni. A túlélés eme elvét, vagyis a legalkalmasabbak fennmaradását neveztem el természetes kiválasztásnak.” </a:t>
            </a:r>
          </a:p>
          <a:p>
            <a:pPr marL="440055" indent="-440055" defTabSz="578358">
              <a:spcBef>
                <a:spcPts val="3500"/>
              </a:spcBef>
              <a:buBlip>
                <a:blip r:embed="rId2"/>
              </a:buBlip>
              <a:defRPr sz="3564"/>
            </a:pPr>
            <a:r>
              <a:t>Vannak “</a:t>
            </a:r>
            <a:r>
              <a:rPr i="1"/>
              <a:t>semleges jellegek</a:t>
            </a:r>
            <a:r>
              <a:t>”, és létezik </a:t>
            </a:r>
            <a:r>
              <a:rPr i="1"/>
              <a:t>populációs drift</a:t>
            </a:r>
            <a:r>
              <a:t> (sodródás - azaz egy populáció genetikai összetétele akkor is megváltozhat, ha nem hat rá a szelekció)</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body" idx="1"/>
          </p:nvPr>
        </p:nvSpPr>
        <p:spPr>
          <a:prstGeom prst="rect">
            <a:avLst/>
          </a:prstGeom>
        </p:spPr>
        <p:txBody>
          <a:bodyPr/>
          <a:lstStyle/>
          <a:p>
            <a:pPr marL="0" indent="0" algn="ctr" defTabSz="449580">
              <a:spcBef>
                <a:spcPts val="0"/>
              </a:spcBef>
              <a:buSzTx/>
              <a:buNone/>
              <a:defRPr sz="3300">
                <a:solidFill>
                  <a:srgbClr val="000000"/>
                </a:solidFill>
                <a:uFill>
                  <a:solidFill>
                    <a:srgbClr val="000000"/>
                  </a:solidFill>
                </a:uFill>
              </a:defRPr>
            </a:pPr>
            <a:r>
              <a:t>Uram, ha megfacsarsz, miként egy citromot, </a:t>
            </a:r>
            <a:br/>
            <a:r>
              <a:t>ha néha bérbeadsz, mint régi birtokot, </a:t>
            </a:r>
            <a:br/>
            <a:r>
              <a:t>ha álmokkal zavarsz és angyalodat küldöd, </a:t>
            </a:r>
            <a:br/>
            <a:r>
              <a:t>hogy ágyam széléről fülembe súgja: "züllött!", </a:t>
            </a:r>
            <a:br/>
            <a:r>
              <a:t>Uram, ha megvonod kéken az ereket, </a:t>
            </a:r>
            <a:br/>
            <a:r>
              <a:t>ha bambaságot adsz, munkát, vagy gyereket, </a:t>
            </a:r>
            <a:br/>
            <a:r>
              <a:t>ha elrontod a nap értékesebb felét, </a:t>
            </a:r>
            <a:br/>
            <a:r>
              <a:t>s én direkt nem teszek egy lépést sem feléd, </a:t>
            </a:r>
            <a:br/>
            <a:r>
              <a:t>ha válasz nélkül küldöd rám az éjfelet, </a:t>
            </a:r>
            <a:br/>
            <a:r>
              <a:t>mi más marad nekem, mint hogy szeresselek?</a:t>
            </a:r>
          </a:p>
          <a:p>
            <a:pPr marL="0" indent="0" algn="ctr" defTabSz="449580">
              <a:spcBef>
                <a:spcPts val="0"/>
              </a:spcBef>
              <a:buSzTx/>
              <a:buNone/>
              <a:defRPr sz="3000">
                <a:solidFill>
                  <a:srgbClr val="000000"/>
                </a:solidFill>
                <a:uFill>
                  <a:solidFill>
                    <a:srgbClr val="000000"/>
                  </a:solidFill>
                </a:uFill>
              </a:defRPr>
            </a:pPr>
          </a:p>
          <a:p>
            <a:pPr marL="0" indent="0" algn="ctr" defTabSz="449580">
              <a:spcBef>
                <a:spcPts val="0"/>
              </a:spcBef>
              <a:buSzTx/>
              <a:buNone/>
              <a:defRPr i="1" sz="3000">
                <a:solidFill>
                  <a:srgbClr val="000000"/>
                </a:solidFill>
                <a:uFill>
                  <a:solidFill>
                    <a:srgbClr val="000000"/>
                  </a:solidFill>
                </a:uFill>
              </a:defRPr>
            </a:pPr>
            <a:r>
              <a:t>Nádasdy Ádám: Vacsora előtt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body" idx="1"/>
          </p:nvPr>
        </p:nvSpPr>
        <p:spPr>
          <a:xfrm>
            <a:off x="1587500" y="485526"/>
            <a:ext cx="10464800" cy="8782548"/>
          </a:xfrm>
          <a:prstGeom prst="rect">
            <a:avLst/>
          </a:prstGeom>
        </p:spPr>
        <p:txBody>
          <a:bodyPr/>
          <a:lstStyle/>
          <a:p>
            <a:pPr>
              <a:buBlip>
                <a:blip r:embed="rId2"/>
              </a:buBlip>
            </a:pPr>
            <a:r>
              <a:t>cáfolja: a fajok változatlanságának elvét, és a külön teremtés elméletét</a:t>
            </a:r>
          </a:p>
          <a:p>
            <a:pPr>
              <a:buBlip>
                <a:blip r:embed="rId2"/>
              </a:buBlip>
            </a:pPr>
            <a:r>
              <a:t>nem feltételez a változásban fejlődést vagy célt</a:t>
            </a:r>
          </a:p>
          <a:p>
            <a:pPr>
              <a:buBlip>
                <a:blip r:embed="rId2"/>
              </a:buBlip>
            </a:pPr>
            <a:r>
              <a:t>kimondja: nincs olyan természeti törvény, amely azt mondaná ki, hogy a fajoknak módosulniuk kell, még kevésbé van törvény arra, hogy a módosulás növelje az élőlények fejlettségét.</a:t>
            </a:r>
          </a:p>
          <a:p>
            <a:pPr>
              <a:buBlip>
                <a:blip r:embed="rId2"/>
              </a:buBlip>
            </a:pPr>
            <a:r>
              <a:t>még szerinte is csupán bizonyítatlan hipotézis azt állítani, hogy a kiválasztás során a szervezet fejlettsége többnyire növekszik. </a:t>
            </a:r>
          </a:p>
          <a:p>
            <a:pPr>
              <a:buBlip>
                <a:blip r:embed="rId2"/>
              </a:buBlip>
            </a:pPr>
            <a:r>
              <a:t>összeegyeztethető ez a teremtéssel?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title"/>
          </p:nvPr>
        </p:nvSpPr>
        <p:spPr>
          <a:xfrm>
            <a:off x="1587500" y="254000"/>
            <a:ext cx="10464800" cy="1015852"/>
          </a:xfrm>
          <a:prstGeom prst="rect">
            <a:avLst/>
          </a:prstGeom>
        </p:spPr>
        <p:txBody>
          <a:bodyPr/>
          <a:lstStyle>
            <a:lvl1pPr defTabSz="519937">
              <a:defRPr spc="62" sz="6230"/>
            </a:lvl1pPr>
          </a:lstStyle>
          <a:p>
            <a:pPr/>
            <a:r>
              <a:t>az elmélet kritikája</a:t>
            </a:r>
          </a:p>
        </p:txBody>
      </p:sp>
      <p:sp>
        <p:nvSpPr>
          <p:cNvPr id="269" name="Shape 269"/>
          <p:cNvSpPr/>
          <p:nvPr>
            <p:ph type="body" idx="1"/>
          </p:nvPr>
        </p:nvSpPr>
        <p:spPr>
          <a:xfrm>
            <a:off x="1067643" y="1198463"/>
            <a:ext cx="11600459" cy="8183712"/>
          </a:xfrm>
          <a:prstGeom prst="rect">
            <a:avLst/>
          </a:prstGeom>
        </p:spPr>
        <p:txBody>
          <a:bodyPr/>
          <a:lstStyle/>
          <a:p>
            <a:pPr marL="382270" indent="-382270" defTabSz="502412">
              <a:spcBef>
                <a:spcPts val="3000"/>
              </a:spcBef>
              <a:buBlip>
                <a:blip r:embed="rId2"/>
              </a:buBlip>
              <a:defRPr sz="3096"/>
            </a:pPr>
            <a:r>
              <a:t>úttörő volt a kora felfogásának megváltoztatásában, miszerint a fajok változatlanok, és megmagyaráz bizonyos jelenségeket</a:t>
            </a:r>
          </a:p>
          <a:p>
            <a:pPr marL="382270" indent="-382270" defTabSz="502412">
              <a:spcBef>
                <a:spcPts val="3000"/>
              </a:spcBef>
              <a:buBlip>
                <a:blip r:embed="rId2"/>
              </a:buBlip>
              <a:defRPr sz="3096"/>
            </a:pPr>
            <a:r>
              <a:t>sok a nyitott kérdés, nem ad választ a legalapvetőbb kérdésekre (hogyan lesz a semmiből valami, a valamiből élet, az életből értelem)</a:t>
            </a:r>
          </a:p>
          <a:p>
            <a:pPr marL="382270" indent="-382270" defTabSz="502412">
              <a:spcBef>
                <a:spcPts val="3000"/>
              </a:spcBef>
              <a:buBlip>
                <a:blip r:embed="rId2"/>
              </a:buBlip>
              <a:defRPr sz="3096"/>
            </a:pPr>
            <a:r>
              <a:t>a komplexitás jelenségére nem ad kielégítő választ</a:t>
            </a:r>
          </a:p>
          <a:p>
            <a:pPr marL="382270" indent="-382270" defTabSz="502412">
              <a:spcBef>
                <a:spcPts val="3000"/>
              </a:spcBef>
              <a:buBlip>
                <a:blip r:embed="rId2"/>
              </a:buBlip>
              <a:defRPr sz="3096"/>
            </a:pPr>
            <a:r>
              <a:t>elmélete nem a kozmikusan értelmezett evolúcióról, hanem “csupán” a fajok eredetéről szól.</a:t>
            </a:r>
          </a:p>
          <a:p>
            <a:pPr marL="382270" indent="-382270" defTabSz="502412">
              <a:spcBef>
                <a:spcPts val="3000"/>
              </a:spcBef>
              <a:buBlip>
                <a:blip r:embed="rId2"/>
              </a:buBlip>
              <a:defRPr sz="3096"/>
            </a:pPr>
            <a:r>
              <a:t>ha a mozgató erő a véletlen, akkor a rendelkezésre álló idő kevés</a:t>
            </a:r>
          </a:p>
          <a:p>
            <a:pPr marL="382270" indent="-382270" defTabSz="502412">
              <a:spcBef>
                <a:spcPts val="3000"/>
              </a:spcBef>
              <a:buBlip>
                <a:blip r:embed="rId2"/>
              </a:buBlip>
              <a:defRPr sz="3096"/>
            </a:pPr>
            <a:r>
              <a:t>még nem létezik tudományos megfigyelés egy új faj születésére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1" name="Un-mono-con-una-camisa-y-unas-gafas-enfrente-de-un-ordenador-trabajando-619x346.jpg"/>
          <p:cNvPicPr>
            <a:picLocks noChangeAspect="1"/>
          </p:cNvPicPr>
          <p:nvPr/>
        </p:nvPicPr>
        <p:blipFill>
          <a:blip r:embed="rId2">
            <a:extLst/>
          </a:blip>
          <a:stretch>
            <a:fillRect/>
          </a:stretch>
        </p:blipFill>
        <p:spPr>
          <a:xfrm>
            <a:off x="1601026" y="1730649"/>
            <a:ext cx="10539063" cy="589097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title"/>
          </p:nvPr>
        </p:nvSpPr>
        <p:spPr>
          <a:prstGeom prst="rect">
            <a:avLst/>
          </a:prstGeom>
        </p:spPr>
        <p:txBody>
          <a:bodyPr/>
          <a:lstStyle/>
          <a:p>
            <a:pPr/>
            <a:r>
              <a:t>az elmélet következménye</a:t>
            </a:r>
          </a:p>
        </p:txBody>
      </p:sp>
      <p:sp>
        <p:nvSpPr>
          <p:cNvPr id="274" name="Shape 274"/>
          <p:cNvSpPr/>
          <p:nvPr>
            <p:ph type="body" idx="1"/>
          </p:nvPr>
        </p:nvSpPr>
        <p:spPr>
          <a:prstGeom prst="rect">
            <a:avLst/>
          </a:prstGeom>
        </p:spPr>
        <p:txBody>
          <a:bodyPr/>
          <a:lstStyle/>
          <a:p>
            <a:pPr>
              <a:buBlip>
                <a:blip r:embed="rId2"/>
              </a:buBlip>
            </a:pPr>
            <a:r>
              <a:t>szélsőséges kreacionista mozgalmak :-/</a:t>
            </a:r>
          </a:p>
          <a:p>
            <a:pPr>
              <a:buBlip>
                <a:blip r:embed="rId2"/>
              </a:buBlip>
            </a:pPr>
            <a:r>
              <a:t>fajelmélet, eugenetika</a:t>
            </a:r>
          </a:p>
          <a:p>
            <a:pPr>
              <a:buBlip>
                <a:blip r:embed="rId2"/>
              </a:buBlip>
            </a:pPr>
            <a:r>
              <a:t>Darwin unokatestvére Francis Galton antropológus - munkássága hatással van a rasszista elméletek kidolgozóira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6" name=""/>
          <p:cNvPicPr>
            <a:picLocks noChangeAspect="0"/>
          </p:cNvPicPr>
          <p:nvPr>
            <p:ph type="pic" idx="13"/>
          </p:nvPr>
        </p:nvPicPr>
        <p:blipFill>
          <a:blip r:embed="rId2">
            <a:extLst/>
          </a:blip>
          <a:stretch>
            <a:fillRect/>
          </a:stretch>
        </p:blipFill>
        <p:spPr>
          <a:xfrm>
            <a:off x="7492999" y="1784349"/>
            <a:ext cx="4737102" cy="6184902"/>
          </a:xfrm>
          <a:prstGeom prst="rect">
            <a:avLst/>
          </a:prstGeom>
        </p:spPr>
      </p:pic>
      <p:sp>
        <p:nvSpPr>
          <p:cNvPr id="277" name="Shape 277"/>
          <p:cNvSpPr/>
          <p:nvPr>
            <p:ph type="title"/>
          </p:nvPr>
        </p:nvSpPr>
        <p:spPr>
          <a:prstGeom prst="rect">
            <a:avLst/>
          </a:prstGeom>
        </p:spPr>
        <p:txBody>
          <a:bodyPr/>
          <a:lstStyle/>
          <a:p>
            <a:pPr/>
            <a:r>
              <a:t>Stephen Hawking</a:t>
            </a:r>
          </a:p>
        </p:txBody>
      </p:sp>
      <p:sp>
        <p:nvSpPr>
          <p:cNvPr id="278" name="Shape 278"/>
          <p:cNvSpPr/>
          <p:nvPr>
            <p:ph type="body" sz="quarter" idx="1"/>
          </p:nvPr>
        </p:nvSpPr>
        <p:spPr>
          <a:prstGeom prst="rect">
            <a:avLst/>
          </a:prstGeom>
        </p:spPr>
        <p:txBody>
          <a:bodyPr/>
          <a:lstStyle/>
          <a:p>
            <a:pPr/>
            <a:r>
              <a:t>1942</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hape 280"/>
          <p:cNvSpPr/>
          <p:nvPr>
            <p:ph type="title"/>
          </p:nvPr>
        </p:nvSpPr>
        <p:spPr>
          <a:xfrm>
            <a:off x="1587500" y="254000"/>
            <a:ext cx="10464800" cy="1292126"/>
          </a:xfrm>
          <a:prstGeom prst="rect">
            <a:avLst/>
          </a:prstGeom>
        </p:spPr>
        <p:txBody>
          <a:bodyPr/>
          <a:lstStyle/>
          <a:p>
            <a:pPr/>
            <a:r>
              <a:t>élete</a:t>
            </a:r>
          </a:p>
        </p:txBody>
      </p:sp>
      <p:sp>
        <p:nvSpPr>
          <p:cNvPr id="281" name="Shape 281"/>
          <p:cNvSpPr/>
          <p:nvPr>
            <p:ph type="body" idx="1"/>
          </p:nvPr>
        </p:nvSpPr>
        <p:spPr>
          <a:xfrm>
            <a:off x="948580" y="1557982"/>
            <a:ext cx="11742640" cy="7913986"/>
          </a:xfrm>
          <a:prstGeom prst="rect">
            <a:avLst/>
          </a:prstGeom>
        </p:spPr>
        <p:txBody>
          <a:bodyPr/>
          <a:lstStyle/>
          <a:p>
            <a:pPr marL="351155" indent="-351155" defTabSz="461518">
              <a:spcBef>
                <a:spcPts val="2800"/>
              </a:spcBef>
              <a:buBlip>
                <a:blip r:embed="rId2"/>
              </a:buBlip>
              <a:defRPr sz="2844"/>
            </a:pPr>
            <a:r>
              <a:t>elméleti fizikus, a fizika népszerűsítője</a:t>
            </a:r>
          </a:p>
          <a:p>
            <a:pPr marL="351155" indent="-351155" defTabSz="461518">
              <a:spcBef>
                <a:spcPts val="2800"/>
              </a:spcBef>
              <a:buBlip>
                <a:blip r:embed="rId2"/>
              </a:buBlip>
              <a:defRPr sz="2844"/>
            </a:pPr>
            <a:r>
              <a:t>nem kicsit tanul jól, Cambridge-ben kutat és doktorál </a:t>
            </a:r>
          </a:p>
          <a:p>
            <a:pPr marL="351155" indent="-351155" defTabSz="461518">
              <a:spcBef>
                <a:spcPts val="2800"/>
              </a:spcBef>
              <a:buBlip>
                <a:blip r:embed="rId2"/>
              </a:buBlip>
              <a:defRPr sz="2844"/>
            </a:pPr>
            <a:r>
              <a:t>Kiderül: amiotrófiás laterálszklerózisban</a:t>
            </a:r>
            <a:r>
              <a:rPr>
                <a:solidFill>
                  <a:schemeClr val="accent3">
                    <a:hueOff val="-256224"/>
                    <a:satOff val="-13732"/>
                    <a:lumOff val="-19712"/>
                  </a:schemeClr>
                </a:solidFill>
              </a:rPr>
              <a:t>, vagyis </a:t>
            </a:r>
            <a:r>
              <a:rPr i="1">
                <a:solidFill>
                  <a:schemeClr val="accent3">
                    <a:hueOff val="-256224"/>
                    <a:satOff val="-13732"/>
                    <a:lumOff val="-19712"/>
                  </a:schemeClr>
                </a:solidFill>
              </a:rPr>
              <a:t>ALS</a:t>
            </a:r>
            <a:r>
              <a:rPr>
                <a:solidFill>
                  <a:schemeClr val="accent3">
                    <a:hueOff val="-256224"/>
                    <a:satOff val="-13732"/>
                    <a:lumOff val="-19712"/>
                  </a:schemeClr>
                </a:solidFill>
              </a:rPr>
              <a:t>-ben szenved (két évet adnak neki)</a:t>
            </a:r>
            <a:endParaRPr>
              <a:solidFill>
                <a:schemeClr val="accent3">
                  <a:hueOff val="-256224"/>
                  <a:satOff val="-13732"/>
                  <a:lumOff val="-19712"/>
                </a:schemeClr>
              </a:solidFill>
            </a:endParaRPr>
          </a:p>
          <a:p>
            <a:pPr marL="351155" indent="-351155" defTabSz="461518">
              <a:spcBef>
                <a:spcPts val="2800"/>
              </a:spcBef>
              <a:buBlip>
                <a:blip r:embed="rId2"/>
              </a:buBlip>
              <a:defRPr sz="2844">
                <a:solidFill>
                  <a:schemeClr val="accent3">
                    <a:hueOff val="-256224"/>
                    <a:satOff val="-13732"/>
                    <a:lumOff val="-19712"/>
                  </a:schemeClr>
                </a:solidFill>
              </a:defRPr>
            </a:pPr>
            <a:r>
              <a:t>1965 - első házasság, hamarosan tolószékbe kerül, majd</a:t>
            </a:r>
          </a:p>
          <a:p>
            <a:pPr marL="351155" indent="-351155" defTabSz="461518">
              <a:spcBef>
                <a:spcPts val="2800"/>
              </a:spcBef>
              <a:buBlip>
                <a:blip r:embed="rId2"/>
              </a:buBlip>
              <a:defRPr sz="2844">
                <a:solidFill>
                  <a:schemeClr val="accent3">
                    <a:hueOff val="-256224"/>
                    <a:satOff val="-13732"/>
                    <a:lumOff val="-19712"/>
                  </a:schemeClr>
                </a:solidFill>
              </a:defRPr>
            </a:pPr>
            <a:r>
              <a:t>1971-től nem tud írni sem - jelenleg egy gép segítségével kommunikál (minimális ujjmozgással)</a:t>
            </a:r>
          </a:p>
          <a:p>
            <a:pPr marL="351155" indent="-351155" defTabSz="461518">
              <a:spcBef>
                <a:spcPts val="2800"/>
              </a:spcBef>
              <a:buBlip>
                <a:blip r:embed="rId2"/>
              </a:buBlip>
              <a:defRPr sz="2844">
                <a:solidFill>
                  <a:schemeClr val="accent3">
                    <a:hueOff val="-256224"/>
                    <a:satOff val="-13732"/>
                    <a:lumOff val="-19712"/>
                  </a:schemeClr>
                </a:solidFill>
              </a:defRPr>
            </a:pPr>
            <a:r>
              <a:t>kételkedik a állandó világegyetem teóriájában </a:t>
            </a:r>
          </a:p>
          <a:p>
            <a:pPr marL="351155" indent="-351155" defTabSz="461518">
              <a:spcBef>
                <a:spcPts val="2800"/>
              </a:spcBef>
              <a:buBlip>
                <a:blip r:embed="rId2"/>
              </a:buBlip>
              <a:defRPr sz="2844">
                <a:solidFill>
                  <a:schemeClr val="accent3">
                    <a:hueOff val="-256224"/>
                    <a:satOff val="-13732"/>
                    <a:lumOff val="-19712"/>
                  </a:schemeClr>
                </a:solidFill>
              </a:defRPr>
            </a:pPr>
            <a:r>
              <a:t>célja: az einsteini fizika nehéz testek által létrejött gravitáció szabályainak összeegyeztetése a részecskefizikával. Ha ezt a két területet sikerülne egy közös elmélettel összevonni az lehetne a „Mindenség elmélete”.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title"/>
          </p:nvPr>
        </p:nvSpPr>
        <p:spPr>
          <a:xfrm>
            <a:off x="1587500" y="254000"/>
            <a:ext cx="10464800" cy="1388666"/>
          </a:xfrm>
          <a:prstGeom prst="rect">
            <a:avLst/>
          </a:prstGeom>
        </p:spPr>
        <p:txBody>
          <a:bodyPr/>
          <a:lstStyle/>
          <a:p>
            <a:pPr/>
            <a:r>
              <a:t>A világ keletkezése</a:t>
            </a:r>
          </a:p>
        </p:txBody>
      </p:sp>
      <p:sp>
        <p:nvSpPr>
          <p:cNvPr id="284" name="Shape 284"/>
          <p:cNvSpPr/>
          <p:nvPr>
            <p:ph type="body" idx="1"/>
          </p:nvPr>
        </p:nvSpPr>
        <p:spPr>
          <a:xfrm>
            <a:off x="996553" y="1470322"/>
            <a:ext cx="11381036" cy="7837389"/>
          </a:xfrm>
          <a:prstGeom prst="rect">
            <a:avLst/>
          </a:prstGeom>
        </p:spPr>
        <p:txBody>
          <a:bodyPr/>
          <a:lstStyle/>
          <a:p>
            <a:pPr marL="364489" indent="-364489" defTabSz="479044">
              <a:spcBef>
                <a:spcPts val="2900"/>
              </a:spcBef>
              <a:buBlip>
                <a:blip r:embed="rId2"/>
              </a:buBlip>
              <a:defRPr sz="2952"/>
            </a:pPr>
            <a:r>
              <a:t>két elmélet létezett a hatvanas években:</a:t>
            </a:r>
          </a:p>
          <a:p>
            <a:pPr marL="364489" indent="-364489" defTabSz="479044">
              <a:spcBef>
                <a:spcPts val="2900"/>
              </a:spcBef>
              <a:buBlip>
                <a:blip r:embed="rId2"/>
              </a:buBlip>
              <a:defRPr sz="2952"/>
            </a:pPr>
            <a:r>
              <a:t>Fred Hoyle: a világegyetem állandó (tőle származik az “ősrobbanás” kifejezés, amit ironikusnak szánt…)</a:t>
            </a:r>
          </a:p>
          <a:p>
            <a:pPr marL="364489" indent="-364489" defTabSz="479044">
              <a:spcBef>
                <a:spcPts val="2900"/>
              </a:spcBef>
              <a:buBlip>
                <a:blip r:embed="rId2"/>
              </a:buBlip>
              <a:defRPr sz="2952"/>
            </a:pPr>
            <a:r>
              <a:t>Dennis Sciama: ősrobbanás (SH konzulense) (13,7 M év)</a:t>
            </a:r>
          </a:p>
          <a:p>
            <a:pPr marL="364489" indent="-364489" defTabSz="479044">
              <a:spcBef>
                <a:spcPts val="2900"/>
              </a:spcBef>
              <a:buBlip>
                <a:blip r:embed="rId2"/>
              </a:buBlip>
              <a:defRPr sz="2952"/>
            </a:pPr>
            <a:r>
              <a:t>1965 - két tudós egy ultraérzékeny, hűtött mikrohullámú rádión dolgozott, amikor zajra lettek figyelmesek: az ősrobbanás visszhangja. (SH szerint előtte nem volt idő)</a:t>
            </a:r>
          </a:p>
          <a:p>
            <a:pPr marL="364489" indent="-364489" defTabSz="479044">
              <a:spcBef>
                <a:spcPts val="2900"/>
              </a:spcBef>
              <a:buBlip>
                <a:blip r:embed="rId2"/>
              </a:buBlip>
              <a:defRPr sz="2952"/>
            </a:pPr>
            <a:r>
              <a:t>Hawking: fekete lyuk - ha anyag eltűnhet az űrben, akkor keletkezhet is </a:t>
            </a:r>
          </a:p>
          <a:p>
            <a:pPr marL="364489" indent="-364489" defTabSz="479044">
              <a:spcBef>
                <a:spcPts val="2900"/>
              </a:spcBef>
              <a:buBlip>
                <a:blip r:embed="rId2"/>
              </a:buBlip>
              <a:defRPr sz="2952"/>
            </a:pPr>
            <a:r>
              <a:t>2010-ben megjelent könyvében, a „</a:t>
            </a:r>
            <a:r>
              <a:rPr i="1"/>
              <a:t>The Grand Design</a:t>
            </a:r>
            <a:r>
              <a:t>”-ben kifejti, hogy Isten nem teremthette a világot. Úgy véli, az ősrobbanás a fizika törvényeinek elkerülhetetlen következménye volt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Shape 286"/>
          <p:cNvSpPr/>
          <p:nvPr>
            <p:ph type="title"/>
          </p:nvPr>
        </p:nvSpPr>
        <p:spPr>
          <a:xfrm>
            <a:off x="1587500" y="254000"/>
            <a:ext cx="10464800" cy="1617961"/>
          </a:xfrm>
          <a:prstGeom prst="rect">
            <a:avLst/>
          </a:prstGeom>
        </p:spPr>
        <p:txBody>
          <a:bodyPr/>
          <a:lstStyle/>
          <a:p>
            <a:pPr/>
            <a:r>
              <a:t>néhány kijelentés</a:t>
            </a:r>
          </a:p>
        </p:txBody>
      </p:sp>
      <p:sp>
        <p:nvSpPr>
          <p:cNvPr id="287" name="Shape 287"/>
          <p:cNvSpPr/>
          <p:nvPr>
            <p:ph type="body" idx="1"/>
          </p:nvPr>
        </p:nvSpPr>
        <p:spPr>
          <a:xfrm>
            <a:off x="1587500" y="1712317"/>
            <a:ext cx="11004054" cy="7759105"/>
          </a:xfrm>
          <a:prstGeom prst="rect">
            <a:avLst/>
          </a:prstGeom>
        </p:spPr>
        <p:txBody>
          <a:bodyPr/>
          <a:lstStyle/>
          <a:p>
            <a:pPr marL="360045" indent="-360045" defTabSz="473201">
              <a:spcBef>
                <a:spcPts val="2900"/>
              </a:spcBef>
              <a:buBlip>
                <a:blip r:embed="rId2"/>
              </a:buBlip>
              <a:defRPr sz="2916"/>
            </a:pPr>
            <a:r>
              <a:t>tilos az aranyhalat gömbakváriumba tenni!</a:t>
            </a:r>
          </a:p>
          <a:p>
            <a:pPr marL="360045" indent="-360045" defTabSz="473201">
              <a:spcBef>
                <a:spcPts val="2900"/>
              </a:spcBef>
              <a:buBlip>
                <a:blip r:embed="rId2"/>
              </a:buBlip>
              <a:defRPr sz="2916"/>
            </a:pPr>
            <a:r>
              <a:t>modellfüggő realizmus: nem létezik a valóság világképtől vagy elmélettől független fogalma</a:t>
            </a:r>
          </a:p>
          <a:p>
            <a:pPr marL="360045" indent="-360045" defTabSz="473201">
              <a:spcBef>
                <a:spcPts val="2900"/>
              </a:spcBef>
              <a:buBlip>
                <a:blip r:embed="rId2"/>
              </a:buBlip>
              <a:defRPr sz="2916"/>
            </a:pPr>
            <a:r>
              <a:t>a megfigyelő és a megfigyelt dolog egyaránt a világ része (Kant)</a:t>
            </a:r>
          </a:p>
          <a:p>
            <a:pPr marL="360045" indent="-360045" defTabSz="473201">
              <a:spcBef>
                <a:spcPts val="2900"/>
              </a:spcBef>
              <a:buBlip>
                <a:blip r:embed="rId2"/>
              </a:buBlip>
              <a:defRPr sz="2916"/>
            </a:pPr>
            <a:r>
              <a:t>“Honnan erednek a fizika törvényei? Ha Istent tekintjük válasznak, csak az egyik rejtélyt egy másikkal helyettesítettük.”</a:t>
            </a:r>
          </a:p>
          <a:p>
            <a:pPr marL="360045" indent="-360045" defTabSz="473201">
              <a:spcBef>
                <a:spcPts val="2900"/>
              </a:spcBef>
              <a:buBlip>
                <a:blip r:embed="rId2"/>
              </a:buBlip>
              <a:defRPr sz="2916"/>
            </a:pPr>
            <a:r>
              <a:t>Kopernikusz 1543-as könyvéről (Az égi pályák forgásairól): “Bár az elképzelés nem volt új, felelevenítése szenvedélyes ellenállásba ütközött. Azt tartották, hogy a kopernikuszi világkép ellentmondásban áll a Szentírással, amelyet úgy értelmeztek, hogy a bolygók a föld körül mozognak, noha a Biblia ezt ilyen formában sehol sem állítja”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body" idx="1"/>
          </p:nvPr>
        </p:nvSpPr>
        <p:spPr>
          <a:prstGeom prst="rect">
            <a:avLst/>
          </a:prstGeom>
        </p:spPr>
        <p:txBody>
          <a:bodyPr/>
          <a:lstStyle>
            <a:lvl1pPr>
              <a:buBlip>
                <a:blip r:embed="rId2"/>
              </a:buBlip>
            </a:lvl1pPr>
          </a:lstStyle>
          <a:p>
            <a:pPr/>
            <a:r>
              <a:t>“Úgy tűnik nem létezik egyetlen matematikai modell vagy elmélet, amelyik minden vonatkozásában leírja a Világegyetemet, inkább az elméletek M-elméletnek nevezett hálózata létezik. Az M-elmélethálózat minden egyes elmélete a jelenségek vizonyos körének a leírására alkalmas.”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p:nvPr>
        </p:nvSpPr>
        <p:spPr>
          <a:xfrm>
            <a:off x="1587500" y="254000"/>
            <a:ext cx="10464800" cy="1274019"/>
          </a:xfrm>
          <a:prstGeom prst="rect">
            <a:avLst/>
          </a:prstGeom>
        </p:spPr>
        <p:txBody>
          <a:bodyPr/>
          <a:lstStyle/>
          <a:p>
            <a:pPr/>
            <a:r>
              <a:t>egy meglepő kijelentés</a:t>
            </a:r>
          </a:p>
        </p:txBody>
      </p:sp>
      <p:sp>
        <p:nvSpPr>
          <p:cNvPr id="292" name="Shape 292"/>
          <p:cNvSpPr/>
          <p:nvPr>
            <p:ph type="body" sz="half" idx="1"/>
          </p:nvPr>
        </p:nvSpPr>
        <p:spPr>
          <a:xfrm>
            <a:off x="1409700" y="1562100"/>
            <a:ext cx="10464800" cy="4784974"/>
          </a:xfrm>
          <a:prstGeom prst="rect">
            <a:avLst/>
          </a:prstGeom>
        </p:spPr>
        <p:txBody>
          <a:bodyPr/>
          <a:lstStyle/>
          <a:p>
            <a:pPr>
              <a:buBlip>
                <a:blip r:embed="rId2"/>
              </a:buBlip>
            </a:pPr>
            <a:r>
              <a:t>a viselkedésünket a fizika törvényei szabják meg (42)</a:t>
            </a:r>
          </a:p>
          <a:p>
            <a:pPr>
              <a:buBlip>
                <a:blip r:embed="rId2"/>
              </a:buBlip>
            </a:pPr>
            <a:r>
              <a:t>Úgy tűnik tehát, hogy nem vagyunk egyebek biológiai gépeknél, a szabad akarat pedig csupán illúzió</a:t>
            </a:r>
          </a:p>
          <a:p>
            <a:pPr>
              <a:buBlip>
                <a:blip r:embed="rId2"/>
              </a:buBlip>
            </a:pPr>
            <a:r>
              <a:t>válasz?</a:t>
            </a:r>
          </a:p>
        </p:txBody>
      </p:sp>
      <p:pic>
        <p:nvPicPr>
          <p:cNvPr id="293" name="agy-mutet-barbie-jatek.jpg"/>
          <p:cNvPicPr>
            <a:picLocks noChangeAspect="1"/>
          </p:cNvPicPr>
          <p:nvPr/>
        </p:nvPicPr>
        <p:blipFill>
          <a:blip r:embed="rId3">
            <a:extLst/>
          </a:blip>
          <a:stretch>
            <a:fillRect/>
          </a:stretch>
        </p:blipFill>
        <p:spPr>
          <a:xfrm>
            <a:off x="6920109" y="5052263"/>
            <a:ext cx="5533085" cy="42099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a:r>
              <a:t>A félévben</a:t>
            </a:r>
          </a:p>
        </p:txBody>
      </p:sp>
      <p:sp>
        <p:nvSpPr>
          <p:cNvPr id="136" name="Shape 136"/>
          <p:cNvSpPr/>
          <p:nvPr>
            <p:ph type="body" idx="1"/>
          </p:nvPr>
        </p:nvSpPr>
        <p:spPr>
          <a:prstGeom prst="rect">
            <a:avLst/>
          </a:prstGeom>
        </p:spPr>
        <p:txBody>
          <a:bodyPr/>
          <a:lstStyle/>
          <a:p>
            <a:pPr>
              <a:buBlip>
                <a:blip r:embed="rId2"/>
              </a:buBlip>
            </a:pPr>
            <a:r>
              <a:t>betekintés a hit világába</a:t>
            </a:r>
          </a:p>
          <a:p>
            <a:pPr>
              <a:buBlip>
                <a:blip r:embed="rId2"/>
              </a:buBlip>
            </a:pPr>
            <a:r>
              <a:t>kereszténység</a:t>
            </a:r>
          </a:p>
          <a:p>
            <a:pPr>
              <a:buBlip>
                <a:blip r:embed="rId2"/>
              </a:buBlip>
            </a:pPr>
            <a:r>
              <a:t>katolikus egyház</a:t>
            </a:r>
          </a:p>
          <a:p>
            <a:pPr>
              <a:buBlip>
                <a:blip r:embed="rId2"/>
              </a:buBlip>
            </a:pPr>
            <a:r>
              <a:t>egyéb témák: Biblia, történelem, jog, erkölcs, lelki élet, spiritualitás, életvezetés stb.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5" name="szerzodes.jpg"/>
          <p:cNvPicPr>
            <a:picLocks noChangeAspect="1"/>
          </p:cNvPicPr>
          <p:nvPr/>
        </p:nvPicPr>
        <p:blipFill>
          <a:blip r:embed="rId2">
            <a:extLst/>
          </a:blip>
          <a:stretch>
            <a:fillRect/>
          </a:stretch>
        </p:blipFill>
        <p:spPr>
          <a:xfrm>
            <a:off x="312241" y="290810"/>
            <a:ext cx="5610283" cy="3740189"/>
          </a:xfrm>
          <a:prstGeom prst="rect">
            <a:avLst/>
          </a:prstGeom>
          <a:ln w="12700">
            <a:miter lim="400000"/>
          </a:ln>
        </p:spPr>
      </p:pic>
      <p:pic>
        <p:nvPicPr>
          <p:cNvPr id="296" name="börtönuj.jpg"/>
          <p:cNvPicPr>
            <a:picLocks noChangeAspect="1"/>
          </p:cNvPicPr>
          <p:nvPr/>
        </p:nvPicPr>
        <p:blipFill>
          <a:blip r:embed="rId3">
            <a:extLst/>
          </a:blip>
          <a:stretch>
            <a:fillRect/>
          </a:stretch>
        </p:blipFill>
        <p:spPr>
          <a:xfrm>
            <a:off x="6155235" y="2181494"/>
            <a:ext cx="6506864" cy="3612612"/>
          </a:xfrm>
          <a:prstGeom prst="rect">
            <a:avLst/>
          </a:prstGeom>
          <a:ln w="12700">
            <a:miter lim="400000"/>
          </a:ln>
        </p:spPr>
      </p:pic>
      <p:pic>
        <p:nvPicPr>
          <p:cNvPr id="297" name="tutda-1024x536.jpg"/>
          <p:cNvPicPr>
            <a:picLocks noChangeAspect="1"/>
          </p:cNvPicPr>
          <p:nvPr/>
        </p:nvPicPr>
        <p:blipFill>
          <a:blip r:embed="rId4">
            <a:extLst/>
          </a:blip>
          <a:stretch>
            <a:fillRect/>
          </a:stretch>
        </p:blipFill>
        <p:spPr>
          <a:xfrm>
            <a:off x="416024" y="5942024"/>
            <a:ext cx="7145435" cy="374018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title"/>
          </p:nvPr>
        </p:nvSpPr>
        <p:spPr>
          <a:xfrm>
            <a:off x="1587500" y="254000"/>
            <a:ext cx="10464800" cy="1406277"/>
          </a:xfrm>
          <a:prstGeom prst="rect">
            <a:avLst/>
          </a:prstGeom>
        </p:spPr>
        <p:txBody>
          <a:bodyPr/>
          <a:lstStyle/>
          <a:p>
            <a:pPr/>
            <a:r>
              <a:t>kritika</a:t>
            </a:r>
          </a:p>
        </p:txBody>
      </p:sp>
      <p:sp>
        <p:nvSpPr>
          <p:cNvPr id="300" name="Shape 300"/>
          <p:cNvSpPr/>
          <p:nvPr>
            <p:ph type="body" idx="1"/>
          </p:nvPr>
        </p:nvSpPr>
        <p:spPr>
          <a:xfrm>
            <a:off x="1587500" y="1435546"/>
            <a:ext cx="10464800" cy="7327454"/>
          </a:xfrm>
          <a:prstGeom prst="rect">
            <a:avLst/>
          </a:prstGeom>
        </p:spPr>
        <p:txBody>
          <a:bodyPr/>
          <a:lstStyle/>
          <a:p>
            <a:pPr marL="377825" indent="-377825" defTabSz="496570">
              <a:spcBef>
                <a:spcPts val="3000"/>
              </a:spcBef>
              <a:buBlip>
                <a:blip r:embed="rId2"/>
              </a:buBlip>
              <a:defRPr sz="3060"/>
            </a:pPr>
            <a:r>
              <a:t>legjobb esetben is “csak” agnosztikus, azaz nem tudja a választ</a:t>
            </a:r>
          </a:p>
          <a:p>
            <a:pPr marL="377825" indent="-377825" defTabSz="496570">
              <a:spcBef>
                <a:spcPts val="3000"/>
              </a:spcBef>
              <a:buBlip>
                <a:blip r:embed="rId2"/>
              </a:buBlip>
              <a:defRPr sz="3060"/>
            </a:pPr>
            <a:r>
              <a:t>a természet törvényeit változtathatatlannak tartja, a csodát kizárja (és aki találkozott már csodával?)</a:t>
            </a:r>
          </a:p>
          <a:p>
            <a:pPr marL="377825" indent="-377825" defTabSz="496570">
              <a:spcBef>
                <a:spcPts val="3000"/>
              </a:spcBef>
              <a:buBlip>
                <a:blip r:embed="rId2"/>
              </a:buBlip>
              <a:defRPr sz="3060"/>
            </a:pPr>
            <a:r>
              <a:t>Isten létét hipotézisnek veszi, és ezért elveti, ám helyette egy másik hipotézist állít (az istenhit “hibája” az lenne, hogy túl régi?)</a:t>
            </a:r>
          </a:p>
          <a:p>
            <a:pPr marL="377825" indent="-377825" defTabSz="496570">
              <a:spcBef>
                <a:spcPts val="3000"/>
              </a:spcBef>
              <a:buBlip>
                <a:blip r:embed="rId2"/>
              </a:buBlip>
              <a:defRPr sz="3060"/>
            </a:pPr>
            <a:r>
              <a:t>Isten: mint “hipotézis” megfelelő válasznak tűnik a nyitott kérdésekre, és összhangban van az emberiség alap tapasztalatával</a:t>
            </a:r>
          </a:p>
          <a:p>
            <a:pPr marL="377825" indent="-377825" defTabSz="496570">
              <a:spcBef>
                <a:spcPts val="3000"/>
              </a:spcBef>
              <a:buBlip>
                <a:blip r:embed="rId2"/>
              </a:buBlip>
              <a:defRPr sz="3060"/>
            </a:pPr>
            <a:r>
              <a:t>kulcsszó: tapasztalat!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2" name="ben-hur-remake.jpg"/>
          <p:cNvPicPr>
            <a:picLocks noChangeAspect="1"/>
          </p:cNvPicPr>
          <p:nvPr/>
        </p:nvPicPr>
        <p:blipFill>
          <a:blip r:embed="rId2">
            <a:extLst/>
          </a:blip>
          <a:stretch>
            <a:fillRect/>
          </a:stretch>
        </p:blipFill>
        <p:spPr>
          <a:xfrm>
            <a:off x="249832" y="1446903"/>
            <a:ext cx="12339278" cy="750228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4" name="Shape 304"/>
          <p:cNvSpPr/>
          <p:nvPr>
            <p:ph type="title"/>
          </p:nvPr>
        </p:nvSpPr>
        <p:spPr>
          <a:prstGeom prst="rect">
            <a:avLst/>
          </a:prstGeom>
        </p:spPr>
        <p:txBody>
          <a:bodyPr/>
          <a:lstStyle/>
          <a:p>
            <a:pPr/>
            <a:r>
              <a:t>Mit tanít a Biblia?</a:t>
            </a:r>
          </a:p>
        </p:txBody>
      </p:sp>
      <p:sp>
        <p:nvSpPr>
          <p:cNvPr id="305" name="Shape 305"/>
          <p:cNvSpPr/>
          <p:nvPr>
            <p:ph type="body" idx="1"/>
          </p:nvPr>
        </p:nvSpPr>
        <p:spPr>
          <a:xfrm>
            <a:off x="812800" y="4517032"/>
            <a:ext cx="10464800" cy="5173068"/>
          </a:xfrm>
          <a:prstGeom prst="rect">
            <a:avLst/>
          </a:prstGeom>
        </p:spPr>
        <p:txBody>
          <a:bodyPr/>
          <a:lstStyle/>
          <a:p>
            <a:pPr>
              <a:buBlip>
                <a:blip r:embed="rId2"/>
              </a:buBlip>
            </a:pPr>
            <a:r>
              <a:t>A világot Isten teremtette</a:t>
            </a:r>
          </a:p>
          <a:p>
            <a:pPr>
              <a:buBlip>
                <a:blip r:embed="rId2"/>
              </a:buBlip>
            </a:pPr>
            <a:r>
              <a:t>szabadon döntött a teremtés mellett</a:t>
            </a:r>
          </a:p>
          <a:p>
            <a:pPr>
              <a:buBlip>
                <a:blip r:embed="rId2"/>
              </a:buBlip>
            </a:pPr>
            <a:r>
              <a:t>SH az ősrobbanás előtti időről: “nyugodtan kitarthatunk azon elképzelés mellett, miszerint az Ősrobbanás jelentette világunk teremtését”.</a:t>
            </a:r>
          </a:p>
        </p:txBody>
      </p:sp>
      <p:pic>
        <p:nvPicPr>
          <p:cNvPr id="306" name="Ádám-és-Éva-a-paradicsomban-pixabay.jpg"/>
          <p:cNvPicPr>
            <a:picLocks noChangeAspect="1"/>
          </p:cNvPicPr>
          <p:nvPr/>
        </p:nvPicPr>
        <p:blipFill>
          <a:blip r:embed="rId3">
            <a:extLst/>
          </a:blip>
          <a:stretch>
            <a:fillRect/>
          </a:stretch>
        </p:blipFill>
        <p:spPr>
          <a:xfrm>
            <a:off x="7596534" y="2374656"/>
            <a:ext cx="4641404" cy="349470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xfrm>
            <a:off x="1587500" y="254000"/>
            <a:ext cx="10464800" cy="1896406"/>
          </a:xfrm>
          <a:prstGeom prst="rect">
            <a:avLst/>
          </a:prstGeom>
        </p:spPr>
        <p:txBody>
          <a:bodyPr/>
          <a:lstStyle/>
          <a:p>
            <a:pPr/>
            <a:r>
              <a:t>utak Istenhez</a:t>
            </a:r>
          </a:p>
        </p:txBody>
      </p:sp>
      <p:sp>
        <p:nvSpPr>
          <p:cNvPr id="309" name="Shape 309"/>
          <p:cNvSpPr/>
          <p:nvPr>
            <p:ph type="body" idx="1"/>
          </p:nvPr>
        </p:nvSpPr>
        <p:spPr>
          <a:xfrm>
            <a:off x="1587500" y="1852159"/>
            <a:ext cx="10464800" cy="6910841"/>
          </a:xfrm>
          <a:prstGeom prst="rect">
            <a:avLst/>
          </a:prstGeom>
        </p:spPr>
        <p:txBody>
          <a:bodyPr/>
          <a:lstStyle/>
          <a:p>
            <a:pPr marL="452627" indent="-452627" defTabSz="1248460">
              <a:spcBef>
                <a:spcPts val="1000"/>
              </a:spcBef>
              <a:buSzPct val="100000"/>
              <a:buChar char="•"/>
              <a:defRPr sz="4224">
                <a:solidFill>
                  <a:srgbClr val="000000"/>
                </a:solidFill>
                <a:latin typeface="Arial"/>
                <a:ea typeface="Arial"/>
                <a:cs typeface="Arial"/>
                <a:sym typeface="Arial"/>
              </a:defRPr>
            </a:pPr>
            <a:r>
              <a:t>I. Kant: ‘Két dolog van, ami ámulatba ejt: a csillagos ég fölöttem, és az isteni törvény bennem’.</a:t>
            </a:r>
          </a:p>
          <a:p>
            <a:pPr marL="452627" indent="-452627" defTabSz="1248460">
              <a:spcBef>
                <a:spcPts val="1000"/>
              </a:spcBef>
              <a:buSzPct val="100000"/>
              <a:buChar char="•"/>
              <a:defRPr sz="4224">
                <a:solidFill>
                  <a:srgbClr val="000000"/>
                </a:solidFill>
                <a:latin typeface="Arial"/>
                <a:ea typeface="Arial"/>
                <a:cs typeface="Arial"/>
                <a:sym typeface="Arial"/>
              </a:defRPr>
            </a:pPr>
            <a:r>
              <a:t>A világnak Oka van (lét-többletek).</a:t>
            </a:r>
          </a:p>
          <a:p>
            <a:pPr marL="452627" indent="-452627" defTabSz="1248460">
              <a:lnSpc>
                <a:spcPct val="90000"/>
              </a:lnSpc>
              <a:spcBef>
                <a:spcPts val="1000"/>
              </a:spcBef>
              <a:buSzPct val="100000"/>
              <a:buChar char="•"/>
              <a:defRPr sz="4224">
                <a:solidFill>
                  <a:srgbClr val="000000"/>
                </a:solidFill>
                <a:latin typeface="Arial"/>
                <a:ea typeface="Arial"/>
                <a:cs typeface="Arial"/>
                <a:sym typeface="Arial"/>
              </a:defRPr>
            </a:pPr>
            <a:r>
              <a:t>Az ember belső alaptapasztalata: végesnek tapasztalja a világot, mert érzékel valamit Abból, ami a világon túl van. Végtelen tapasz-talatok (élet; szeretet; lelkiismeret; szépség; betegség-halál).</a:t>
            </a:r>
          </a:p>
          <a:p>
            <a:pPr marL="452627" indent="-452627" defTabSz="1248460">
              <a:lnSpc>
                <a:spcPct val="90000"/>
              </a:lnSpc>
              <a:spcBef>
                <a:spcPts val="1000"/>
              </a:spcBef>
              <a:buSzPct val="100000"/>
              <a:buChar char="•"/>
              <a:defRPr sz="4224">
                <a:solidFill>
                  <a:srgbClr val="000000"/>
                </a:solidFill>
                <a:latin typeface="Arial"/>
                <a:ea typeface="Arial"/>
                <a:cs typeface="Arial"/>
                <a:sym typeface="Arial"/>
              </a:defRPr>
            </a:pPr>
            <a:r>
              <a:t>megtérés, személyes istentapasztalat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1" name=""/>
          <p:cNvPicPr>
            <a:picLocks noChangeAspect="0"/>
          </p:cNvPicPr>
          <p:nvPr>
            <p:ph type="pic" idx="13"/>
          </p:nvPr>
        </p:nvPicPr>
        <p:blipFill>
          <a:blip r:embed="rId2">
            <a:extLst/>
          </a:blip>
          <a:stretch>
            <a:fillRect/>
          </a:stretch>
        </p:blipFill>
        <p:spPr>
          <a:xfrm rot="21600000">
            <a:off x="3022599" y="1212850"/>
            <a:ext cx="6961556" cy="5295901"/>
          </a:xfrm>
          <a:prstGeom prst="rect">
            <a:avLst/>
          </a:prstGeom>
        </p:spPr>
      </p:pic>
      <p:sp>
        <p:nvSpPr>
          <p:cNvPr id="312" name="Shape 312"/>
          <p:cNvSpPr/>
          <p:nvPr>
            <p:ph type="title"/>
          </p:nvPr>
        </p:nvSpPr>
        <p:spPr>
          <a:prstGeom prst="rect">
            <a:avLst/>
          </a:prstGeom>
        </p:spPr>
        <p:txBody>
          <a:bodyPr/>
          <a:lstStyle>
            <a:lvl1pPr defTabSz="496570">
              <a:defRPr spc="59" sz="5950">
                <a:effectLst>
                  <a:outerShdw sx="100000" sy="100000" kx="0" ky="0" algn="b" rotWithShape="0" blurRad="32385" dist="10795" dir="5400000">
                    <a:srgbClr val="E0DEC7">
                      <a:alpha val="80000"/>
                    </a:srgbClr>
                  </a:outerShdw>
                </a:effectLst>
              </a:defRPr>
            </a:lvl1pPr>
          </a:lstStyle>
          <a:p>
            <a:pPr/>
            <a:r>
              <a:t>Ki az az Isten, akit tagadsz?</a:t>
            </a:r>
          </a:p>
        </p:txBody>
      </p:sp>
      <p:sp>
        <p:nvSpPr>
          <p:cNvPr id="313" name="Shape 313"/>
          <p:cNvSpPr/>
          <p:nvPr>
            <p:ph type="body" sz="quarter" idx="1"/>
          </p:nvPr>
        </p:nvSpPr>
        <p:spPr>
          <a:prstGeom prst="rect">
            <a:avLst/>
          </a:prstGeom>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body" idx="13"/>
          </p:nvPr>
        </p:nvSpPr>
        <p:spPr>
          <a:prstGeom prst="rect">
            <a:avLst/>
          </a:prstGeom>
        </p:spPr>
        <p:txBody>
          <a:bodyPr/>
          <a:lstStyle/>
          <a:p>
            <a:pPr/>
          </a:p>
        </p:txBody>
      </p:sp>
      <p:sp>
        <p:nvSpPr>
          <p:cNvPr id="316" name="Shape 316"/>
          <p:cNvSpPr/>
          <p:nvPr>
            <p:ph type="body" idx="14"/>
          </p:nvPr>
        </p:nvSpPr>
        <p:spPr>
          <a:prstGeom prst="rect">
            <a:avLst/>
          </a:prstGeom>
        </p:spPr>
        <p:txBody>
          <a:bodyPr/>
          <a:lstStyle/>
          <a:p>
            <a:pPr/>
            <a:r>
              <a:t>videó</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body" idx="13"/>
          </p:nvPr>
        </p:nvSpPr>
        <p:spPr>
          <a:prstGeom prst="rect">
            <a:avLst/>
          </a:prstGeom>
        </p:spPr>
        <p:txBody>
          <a:bodyPr/>
          <a:lstStyle/>
          <a:p>
            <a:pPr/>
          </a:p>
        </p:txBody>
      </p:sp>
      <p:sp>
        <p:nvSpPr>
          <p:cNvPr id="319" name="Shape 319"/>
          <p:cNvSpPr/>
          <p:nvPr>
            <p:ph type="body" idx="14"/>
          </p:nvPr>
        </p:nvSpPr>
        <p:spPr>
          <a:prstGeom prst="rect">
            <a:avLst/>
          </a:prstGeom>
        </p:spPr>
        <p:txBody>
          <a:bodyPr/>
          <a:lstStyle/>
          <a:p>
            <a:pPr/>
            <a:r>
              <a:t>És ki a Te Istened?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1" name=""/>
          <p:cNvPicPr>
            <a:picLocks noChangeAspect="0"/>
          </p:cNvPicPr>
          <p:nvPr>
            <p:ph type="pic" idx="13"/>
          </p:nvPr>
        </p:nvPicPr>
        <p:blipFill>
          <a:blip r:embed="rId2">
            <a:extLst/>
          </a:blip>
          <a:stretch>
            <a:fillRect/>
          </a:stretch>
        </p:blipFill>
        <p:spPr>
          <a:xfrm>
            <a:off x="7493000" y="1784349"/>
            <a:ext cx="4737101" cy="6184901"/>
          </a:xfrm>
          <a:prstGeom prst="rect">
            <a:avLst/>
          </a:prstGeom>
        </p:spPr>
      </p:pic>
      <p:sp>
        <p:nvSpPr>
          <p:cNvPr id="322" name="Shape 322"/>
          <p:cNvSpPr/>
          <p:nvPr>
            <p:ph type="title"/>
          </p:nvPr>
        </p:nvSpPr>
        <p:spPr>
          <a:prstGeom prst="rect">
            <a:avLst/>
          </a:prstGeom>
        </p:spPr>
        <p:txBody>
          <a:bodyPr/>
          <a:lstStyle/>
          <a:p>
            <a:pPr/>
            <a:r>
              <a:t>vallás?</a:t>
            </a:r>
          </a:p>
        </p:txBody>
      </p:sp>
      <p:sp>
        <p:nvSpPr>
          <p:cNvPr id="323" name="Shape 323"/>
          <p:cNvSpPr/>
          <p:nvPr>
            <p:ph type="body" sz="quarter" idx="1"/>
          </p:nvPr>
        </p:nvSpPr>
        <p:spPr>
          <a:prstGeom prst="rect">
            <a:avLst/>
          </a:prstGeom>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title"/>
          </p:nvPr>
        </p:nvSpPr>
        <p:spPr>
          <a:prstGeom prst="rect">
            <a:avLst/>
          </a:prstGeom>
        </p:spPr>
        <p:txBody>
          <a:bodyPr/>
          <a:lstStyle/>
          <a:p>
            <a:pPr/>
            <a:r>
              <a:t>A vallás szó eredete</a:t>
            </a:r>
          </a:p>
        </p:txBody>
      </p:sp>
      <p:sp>
        <p:nvSpPr>
          <p:cNvPr id="326" name="Shape 326"/>
          <p:cNvSpPr/>
          <p:nvPr>
            <p:ph type="body" idx="1"/>
          </p:nvPr>
        </p:nvSpPr>
        <p:spPr>
          <a:prstGeom prst="rect">
            <a:avLst/>
          </a:prstGeom>
        </p:spPr>
        <p:txBody>
          <a:bodyPr/>
          <a:lstStyle/>
          <a:p>
            <a:pPr>
              <a:buBlip>
                <a:blip r:embed="rId2"/>
              </a:buBlip>
            </a:pPr>
            <a:r>
              <a:t>vallás, religio, religion, religione, confessione, cult, Religionen</a:t>
            </a:r>
          </a:p>
          <a:p>
            <a:pPr>
              <a:buBlip>
                <a:blip r:embed="rId2"/>
              </a:buBlip>
            </a:pPr>
            <a:r>
              <a:t>Apcsel 9,2 - “út”</a:t>
            </a:r>
          </a:p>
          <a:p>
            <a:pPr>
              <a:buBlip>
                <a:blip r:embed="rId2"/>
              </a:buBlip>
            </a:pPr>
            <a:r>
              <a:t>a latin nyelvek többségében a “religio” szóból származik.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a:r>
              <a:t>Követelmények</a:t>
            </a:r>
          </a:p>
        </p:txBody>
      </p:sp>
      <p:sp>
        <p:nvSpPr>
          <p:cNvPr id="139" name="Shape 139"/>
          <p:cNvSpPr/>
          <p:nvPr>
            <p:ph type="body" idx="1"/>
          </p:nvPr>
        </p:nvSpPr>
        <p:spPr>
          <a:prstGeom prst="rect">
            <a:avLst/>
          </a:prstGeom>
        </p:spPr>
        <p:txBody>
          <a:bodyPr/>
          <a:lstStyle/>
          <a:p>
            <a:pPr>
              <a:buBlip>
                <a:blip r:embed="rId2"/>
              </a:buBlip>
            </a:pPr>
            <a:r>
              <a:t>órai részvétel </a:t>
            </a:r>
          </a:p>
          <a:p>
            <a:pPr>
              <a:buBlip>
                <a:blip r:embed="rId2"/>
              </a:buBlip>
            </a:pPr>
            <a:r>
              <a:t>beadandó - olvasónapló (lista később)</a:t>
            </a:r>
          </a:p>
          <a:p>
            <a:pPr>
              <a:buBlip>
                <a:blip r:embed="rId2"/>
              </a:buBlip>
            </a:pPr>
            <a:r>
              <a:t>vizsga - létszámtól függ</a:t>
            </a:r>
          </a:p>
          <a:p>
            <a:pPr>
              <a:buBlip>
                <a:blip r:embed="rId2"/>
              </a:buBlip>
            </a:pPr>
            <a:r>
              <a:t>jegyzet - ez a ppt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title"/>
          </p:nvPr>
        </p:nvSpPr>
        <p:spPr>
          <a:prstGeom prst="rect">
            <a:avLst/>
          </a:prstGeom>
        </p:spPr>
        <p:txBody>
          <a:bodyPr/>
          <a:lstStyle/>
          <a:p>
            <a:pPr/>
            <a:r>
              <a:t>religio</a:t>
            </a:r>
          </a:p>
        </p:txBody>
      </p:sp>
      <p:sp>
        <p:nvSpPr>
          <p:cNvPr id="329" name="Shape 329"/>
          <p:cNvSpPr/>
          <p:nvPr>
            <p:ph type="body" idx="1"/>
          </p:nvPr>
        </p:nvSpPr>
        <p:spPr>
          <a:prstGeom prst="rect">
            <a:avLst/>
          </a:prstGeom>
        </p:spPr>
        <p:txBody>
          <a:bodyPr/>
          <a:lstStyle/>
          <a:p>
            <a:pPr>
              <a:buBlip>
                <a:blip r:embed="rId2"/>
              </a:buBlip>
            </a:pPr>
            <a:r>
              <a:t>Cicero (Kr.e. 106-43) - relegere (újraolvasás)</a:t>
            </a:r>
          </a:p>
          <a:p>
            <a:pPr>
              <a:buBlip>
                <a:blip r:embed="rId2"/>
              </a:buBlip>
            </a:pPr>
            <a:r>
              <a:t>Lactantius (250-325) - religare (kötődni, kapcsolódni)</a:t>
            </a:r>
          </a:p>
          <a:p>
            <a:pPr>
              <a:buBlip>
                <a:blip r:embed="rId2"/>
              </a:buBlip>
            </a:pPr>
            <a:r>
              <a:t>Szent Ágoston (354-430) - reeligere (újraválasztás)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Shape 331"/>
          <p:cNvSpPr/>
          <p:nvPr>
            <p:ph type="title"/>
          </p:nvPr>
        </p:nvSpPr>
        <p:spPr>
          <a:prstGeom prst="rect">
            <a:avLst/>
          </a:prstGeom>
        </p:spPr>
        <p:txBody>
          <a:bodyPr/>
          <a:lstStyle/>
          <a:p>
            <a:pPr/>
            <a:r>
              <a:t>fogalomtisztázás</a:t>
            </a:r>
          </a:p>
        </p:txBody>
      </p:sp>
      <p:sp>
        <p:nvSpPr>
          <p:cNvPr id="332" name="Shape 332"/>
          <p:cNvSpPr/>
          <p:nvPr>
            <p:ph type="body" idx="1"/>
          </p:nvPr>
        </p:nvSpPr>
        <p:spPr>
          <a:prstGeom prst="rect">
            <a:avLst/>
          </a:prstGeom>
        </p:spPr>
        <p:txBody>
          <a:bodyPr/>
          <a:lstStyle/>
          <a:p>
            <a:pPr marL="382270" indent="-382270" defTabSz="502412">
              <a:spcBef>
                <a:spcPts val="3000"/>
              </a:spcBef>
              <a:buBlip>
                <a:blip r:embed="rId2"/>
              </a:buBlip>
              <a:defRPr sz="3096"/>
            </a:pPr>
            <a:r>
              <a:rPr b="1"/>
              <a:t>mágia: </a:t>
            </a:r>
            <a:r>
              <a:t>uralni akarja a természetfelettit, nem alávetni magát. A vallás az istenivel egyesít, a mágia az élet privát bajaira kínál orvosságot. (numen - isteni erő)</a:t>
            </a:r>
          </a:p>
          <a:p>
            <a:pPr marL="382270" indent="-382270" defTabSz="502412">
              <a:spcBef>
                <a:spcPts val="3000"/>
              </a:spcBef>
              <a:buBlip>
                <a:blip r:embed="rId2"/>
              </a:buBlip>
              <a:defRPr sz="3096"/>
            </a:pPr>
            <a:r>
              <a:rPr b="1"/>
              <a:t>mítosz: </a:t>
            </a:r>
            <a:r>
              <a:t>elbeszélés. Amiket elmond, azok megismételhető események, a tér és az idő határaink kívül vannak, az emberi élet alaptapasztalataira adnak magyarázatot.</a:t>
            </a:r>
          </a:p>
          <a:p>
            <a:pPr marL="382270" indent="-382270" defTabSz="502412">
              <a:spcBef>
                <a:spcPts val="3000"/>
              </a:spcBef>
              <a:buBlip>
                <a:blip r:embed="rId2"/>
              </a:buBlip>
              <a:defRPr sz="3096"/>
            </a:pPr>
            <a:r>
              <a:rPr b="1"/>
              <a:t>szent: </a:t>
            </a:r>
            <a:r>
              <a:t>“Ami a profántól tökéletesen különbözik.” (Mircea Eliade). ‘kadosh’ - kadah - vágni. Azaz Isten számára elkülönített.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4" name=""/>
          <p:cNvPicPr>
            <a:picLocks noChangeAspect="0"/>
          </p:cNvPicPr>
          <p:nvPr>
            <p:ph type="pic" idx="13"/>
          </p:nvPr>
        </p:nvPicPr>
        <p:blipFill>
          <a:blip r:embed="rId2">
            <a:extLst/>
          </a:blip>
          <a:stretch>
            <a:fillRect/>
          </a:stretch>
        </p:blipFill>
        <p:spPr>
          <a:xfrm>
            <a:off x="7493000" y="1784349"/>
            <a:ext cx="4737101" cy="6184902"/>
          </a:xfrm>
          <a:prstGeom prst="rect">
            <a:avLst/>
          </a:prstGeom>
        </p:spPr>
      </p:pic>
      <p:sp>
        <p:nvSpPr>
          <p:cNvPr id="335" name="Shape 335"/>
          <p:cNvSpPr/>
          <p:nvPr>
            <p:ph type="title"/>
          </p:nvPr>
        </p:nvSpPr>
        <p:spPr>
          <a:prstGeom prst="rect">
            <a:avLst/>
          </a:prstGeom>
        </p:spPr>
        <p:txBody>
          <a:bodyPr/>
          <a:lstStyle/>
          <a:p>
            <a:pPr/>
            <a:r>
              <a:t>Jézus</a:t>
            </a:r>
          </a:p>
        </p:txBody>
      </p:sp>
      <p:sp>
        <p:nvSpPr>
          <p:cNvPr id="336" name="Shape 336"/>
          <p:cNvSpPr/>
          <p:nvPr>
            <p:ph type="body" sz="quarter" idx="1"/>
          </p:nvPr>
        </p:nvSpPr>
        <p:spPr>
          <a:prstGeom prst="rect">
            <a:avLst/>
          </a:prstGeom>
        </p:spPr>
        <p:txBody>
          <a:bodyPr/>
          <a:lstStyle/>
          <a:p>
            <a:pPr/>
            <a:r>
              <a:t>Ki ő?</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8" name="Shape 338"/>
          <p:cNvSpPr/>
          <p:nvPr>
            <p:ph type="body" idx="1"/>
          </p:nvPr>
        </p:nvSpPr>
        <p:spPr>
          <a:prstGeom prst="rect">
            <a:avLst/>
          </a:prstGeom>
        </p:spPr>
        <p:txBody>
          <a:bodyPr/>
          <a:lstStyle/>
          <a:p>
            <a:pPr>
              <a:buBlip>
                <a:blip r:embed="rId2"/>
              </a:buBlip>
            </a:pPr>
            <a:r>
              <a:t>Buddha: „Tanító vagyok, aki az igazságot keresi.” Jézus: „Én vagyok az út, az igazság, az élet.”</a:t>
            </a:r>
          </a:p>
          <a:p>
            <a:pPr>
              <a:buBlip>
                <a:blip r:embed="rId2"/>
              </a:buBlip>
            </a:pPr>
            <a:r>
              <a:t>Konfuciusz: „Sohasem állítottam, hogy „szent vagyok.” Jézus: „Ki tud rám bűnt bizonyítani?”</a:t>
            </a:r>
          </a:p>
          <a:p>
            <a:pPr>
              <a:buBlip>
                <a:blip r:embed="rId2"/>
              </a:buBlip>
            </a:pPr>
            <a:r>
              <a:t>Mohamed: „Nincs reményem, hacsak Isten rám nem borítja kegyelme köntösét.” Jézus: „Ha nem hisztek bennem, meghaltok bőneitekben.”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title"/>
          </p:nvPr>
        </p:nvSpPr>
        <p:spPr>
          <a:prstGeom prst="rect">
            <a:avLst/>
          </a:prstGeom>
        </p:spPr>
        <p:txBody>
          <a:bodyPr/>
          <a:lstStyle>
            <a:lvl1pPr defTabSz="560831">
              <a:defRPr spc="67" sz="6719"/>
            </a:lvl1pPr>
          </a:lstStyle>
          <a:p>
            <a:pPr/>
            <a:r>
              <a:t>Mi történne, ha valaki Istennek vallaná magát?</a:t>
            </a:r>
          </a:p>
        </p:txBody>
      </p:sp>
      <p:pic>
        <p:nvPicPr>
          <p:cNvPr id="341" name="pasted-image.tiff"/>
          <p:cNvPicPr>
            <a:picLocks noChangeAspect="1"/>
          </p:cNvPicPr>
          <p:nvPr/>
        </p:nvPicPr>
        <p:blipFill>
          <a:blip r:embed="rId2">
            <a:extLst/>
          </a:blip>
          <a:stretch>
            <a:fillRect/>
          </a:stretch>
        </p:blipFill>
        <p:spPr>
          <a:xfrm>
            <a:off x="2781574" y="2958346"/>
            <a:ext cx="7441652" cy="55895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title"/>
          </p:nvPr>
        </p:nvSpPr>
        <p:spPr>
          <a:xfrm>
            <a:off x="1587500" y="254000"/>
            <a:ext cx="10464800" cy="1805342"/>
          </a:xfrm>
          <a:prstGeom prst="rect">
            <a:avLst/>
          </a:prstGeom>
        </p:spPr>
        <p:txBody>
          <a:bodyPr/>
          <a:lstStyle>
            <a:lvl1pPr defTabSz="496570">
              <a:defRPr spc="59" sz="5950"/>
            </a:lvl1pPr>
          </a:lstStyle>
          <a:p>
            <a:pPr/>
            <a:r>
              <a:t>Jézus Istennek vallja magát</a:t>
            </a:r>
          </a:p>
        </p:txBody>
      </p:sp>
      <p:sp>
        <p:nvSpPr>
          <p:cNvPr id="344" name="Shape 344"/>
          <p:cNvSpPr/>
          <p:nvPr>
            <p:ph type="body" idx="1"/>
          </p:nvPr>
        </p:nvSpPr>
        <p:spPr>
          <a:xfrm>
            <a:off x="1587500" y="1826289"/>
            <a:ext cx="10464800" cy="6936712"/>
          </a:xfrm>
          <a:prstGeom prst="rect">
            <a:avLst/>
          </a:prstGeom>
        </p:spPr>
        <p:txBody>
          <a:bodyPr/>
          <a:lstStyle/>
          <a:p>
            <a:pPr marL="333375" indent="-333375" defTabSz="438150">
              <a:spcBef>
                <a:spcPts val="2700"/>
              </a:spcBef>
              <a:buBlip>
                <a:blip r:embed="rId2"/>
              </a:buBlip>
              <a:defRPr sz="2700"/>
            </a:pPr>
            <a:r>
              <a:t>Én vagyok a Jó Pásztor! (Jn 10,11)</a:t>
            </a:r>
          </a:p>
          <a:p>
            <a:pPr marL="333375" indent="-333375" defTabSz="438150">
              <a:spcBef>
                <a:spcPts val="2700"/>
              </a:spcBef>
              <a:buBlip>
                <a:blip r:embed="rId2"/>
              </a:buBlip>
              <a:defRPr sz="2700"/>
            </a:pPr>
            <a:r>
              <a:t>Én és az Atya egy vagyunk! (Jn 10,30)…Melyik jótettemért akartok megkövezni?” „Nem jótettedért kövezünk meg – felelték a zsidók –, hanem a káromlásért, azért hogy ember létedre Istenné teszed magadat.”</a:t>
            </a:r>
          </a:p>
          <a:p>
            <a:pPr marL="333375" indent="-333375" defTabSz="438150">
              <a:spcBef>
                <a:spcPts val="2700"/>
              </a:spcBef>
              <a:buBlip>
                <a:blip r:embed="rId2"/>
              </a:buBlip>
              <a:defRPr sz="2700"/>
            </a:pPr>
            <a:r>
              <a:t>Aki látott engem, látta az Atyát is. (Jn 14,9)</a:t>
            </a:r>
          </a:p>
          <a:p>
            <a:pPr marL="333375" indent="-333375" defTabSz="438150">
              <a:spcBef>
                <a:spcPts val="2700"/>
              </a:spcBef>
              <a:buBlip>
                <a:blip r:embed="rId2"/>
              </a:buBlip>
              <a:defRPr sz="2700"/>
            </a:pPr>
            <a:r>
              <a:t>Én vagyok a feltámadás és az élet. Aki hisz bennem, még ha meghal is, élni fog. Az, aki úgy él, hogy hisz bennem, nem hal meg örökre. (Jn11, 25-26)</a:t>
            </a:r>
          </a:p>
          <a:p>
            <a:pPr marL="333375" indent="-333375" defTabSz="438150">
              <a:spcBef>
                <a:spcPts val="2700"/>
              </a:spcBef>
              <a:buBlip>
                <a:blip r:embed="rId2"/>
              </a:buBlip>
              <a:defRPr sz="2700"/>
            </a:pPr>
            <a:r>
              <a:t>Jézus így válaszolt: „Bizony, bizony, mondom nektek: Mielőtt Ábrahám lett, én vagyok.” Erre követ ragadtak, s meg akarták kövezni.” (Jn 8,58)</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6" name="Shape 346"/>
          <p:cNvSpPr/>
          <p:nvPr/>
        </p:nvSpPr>
        <p:spPr>
          <a:xfrm>
            <a:off x="6388099" y="4521199"/>
            <a:ext cx="2286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graphicFrame>
        <p:nvGraphicFramePr>
          <p:cNvPr id="347" name="Table 347"/>
          <p:cNvGraphicFramePr/>
          <p:nvPr/>
        </p:nvGraphicFramePr>
        <p:xfrm>
          <a:off x="1549511" y="1276349"/>
          <a:ext cx="10464801" cy="72136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613025"/>
                <a:gridCol w="2613025"/>
                <a:gridCol w="2613025"/>
                <a:gridCol w="2613025"/>
              </a:tblGrid>
              <a:tr h="1440180">
                <a:tc>
                  <a:txBody>
                    <a:bodyPr/>
                    <a:lstStyle/>
                    <a:p>
                      <a:pPr defTabSz="914400">
                        <a:tabLst>
                          <a:tab pos="914400" algn="l"/>
                        </a:tabLst>
                        <a:defRPr sz="2800"/>
                      </a:pPr>
                    </a:p>
                  </a:txBody>
                  <a:tcPr marL="50800" marR="50800" marT="50800" marB="50800" anchor="ctr" anchorCtr="0" horzOverflow="overflow"/>
                </a:tc>
                <a:tc gridSpan="2">
                  <a:txBody>
                    <a:bodyPr/>
                    <a:lstStyle/>
                    <a:p>
                      <a:pPr defTabSz="914400">
                        <a:tabLst>
                          <a:tab pos="914400" algn="l"/>
                        </a:tabLst>
                        <a:defRPr>
                          <a:solidFill>
                            <a:srgbClr val="000000"/>
                          </a:solidFill>
                        </a:defRPr>
                      </a:pPr>
                      <a:r>
                        <a:rPr b="1" sz="2800">
                          <a:solidFill>
                            <a:srgbClr val="93741C"/>
                          </a:solidFill>
                        </a:rPr>
                        <a:t>Ha valaki Istennek vallja magát</a:t>
                      </a:r>
                    </a:p>
                  </a:txBody>
                  <a:tcPr marL="50800" marR="50800" marT="50800" marB="50800" anchor="ctr" anchorCtr="0" horzOverflow="overflow"/>
                </a:tc>
                <a:tc hMerge="1">
                  <a:tcPr/>
                </a:tc>
                <a:tc>
                  <a:txBody>
                    <a:bodyPr/>
                    <a:lstStyle/>
                    <a:p>
                      <a:pPr defTabSz="914400">
                        <a:tabLst>
                          <a:tab pos="914400" algn="l"/>
                        </a:tabLst>
                        <a:defRPr sz="2800"/>
                      </a:pPr>
                    </a:p>
                  </a:txBody>
                  <a:tcPr marL="50800" marR="50800" marT="50800" marB="50800" anchor="ctr" anchorCtr="0" horzOverflow="overflow"/>
                </a:tc>
              </a:tr>
              <a:tr h="1440180">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HAMIS</a:t>
                      </a: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r>
              <a:tr h="1440180">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TUDJA</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NEM TUDJA</a:t>
                      </a:r>
                    </a:p>
                  </a:txBody>
                  <a:tcPr marL="50800" marR="50800" marT="50800" marB="50800" anchor="ctr" anchorCtr="0" horzOverflow="overflow"/>
                </a:tc>
              </a:tr>
              <a:tr h="1440180">
                <a:tc>
                  <a:txBody>
                    <a:bodyPr/>
                    <a:lstStyle/>
                    <a:p>
                      <a:pPr defTabSz="914400">
                        <a:tabLst>
                          <a:tab pos="914400" algn="l"/>
                        </a:tabLst>
                        <a:defRPr b="1" sz="2800"/>
                      </a:pP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r>
              <a:tr h="1440180">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HAZUG</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ŐRÜLT</a:t>
                      </a:r>
                    </a:p>
                  </a:txBody>
                  <a:tcPr marL="50800" marR="50800" marT="50800" marB="50800" anchor="ctr" anchorCtr="0" horzOverflow="overflow"/>
                </a:tc>
              </a:tr>
            </a:tbl>
          </a:graphicData>
        </a:graphic>
      </p:graphicFrame>
      <p:sp>
        <p:nvSpPr>
          <p:cNvPr id="348" name="Shape 348"/>
          <p:cNvSpPr/>
          <p:nvPr/>
        </p:nvSpPr>
        <p:spPr>
          <a:xfrm rot="2483934">
            <a:off x="7354277" y="2384757"/>
            <a:ext cx="1395843" cy="806024"/>
          </a:xfrm>
          <a:prstGeom prst="rightArrow">
            <a:avLst>
              <a:gd name="adj1" fmla="val 32000"/>
              <a:gd name="adj2" fmla="val 100841"/>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
        <p:nvSpPr>
          <p:cNvPr id="349" name="Shape 349"/>
          <p:cNvSpPr/>
          <p:nvPr/>
        </p:nvSpPr>
        <p:spPr>
          <a:xfrm rot="5435728">
            <a:off x="7037593" y="5873054"/>
            <a:ext cx="1946421" cy="846131"/>
          </a:xfrm>
          <a:prstGeom prst="rightArrow">
            <a:avLst>
              <a:gd name="adj1" fmla="val 32000"/>
              <a:gd name="adj2" fmla="val 100841"/>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
        <p:nvSpPr>
          <p:cNvPr id="350" name="Shape 350"/>
          <p:cNvSpPr/>
          <p:nvPr/>
        </p:nvSpPr>
        <p:spPr>
          <a:xfrm rot="5435728">
            <a:off x="9810769" y="5873054"/>
            <a:ext cx="1946420" cy="846131"/>
          </a:xfrm>
          <a:prstGeom prst="rightArrow">
            <a:avLst>
              <a:gd name="adj1" fmla="val 32000"/>
              <a:gd name="adj2" fmla="val 100841"/>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
        <p:nvSpPr>
          <p:cNvPr id="351" name="Shape 351"/>
          <p:cNvSpPr/>
          <p:nvPr/>
        </p:nvSpPr>
        <p:spPr>
          <a:xfrm rot="2249227">
            <a:off x="9013006" y="3631720"/>
            <a:ext cx="1946421" cy="846131"/>
          </a:xfrm>
          <a:prstGeom prst="rightArrow">
            <a:avLst>
              <a:gd name="adj1" fmla="val 32000"/>
              <a:gd name="adj2" fmla="val 100841"/>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
        <p:nvSpPr>
          <p:cNvPr id="352" name="Shape 352"/>
          <p:cNvSpPr/>
          <p:nvPr/>
        </p:nvSpPr>
        <p:spPr>
          <a:xfrm rot="5435728">
            <a:off x="7485221" y="3876074"/>
            <a:ext cx="1045424" cy="628846"/>
          </a:xfrm>
          <a:prstGeom prst="rightArrow">
            <a:avLst>
              <a:gd name="adj1" fmla="val 32000"/>
              <a:gd name="adj2" fmla="val 107969"/>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title"/>
          </p:nvPr>
        </p:nvSpPr>
        <p:spPr>
          <a:xfrm>
            <a:off x="1587500" y="254000"/>
            <a:ext cx="10464800" cy="1740395"/>
          </a:xfrm>
          <a:prstGeom prst="rect">
            <a:avLst/>
          </a:prstGeom>
        </p:spPr>
        <p:txBody>
          <a:bodyPr/>
          <a:lstStyle/>
          <a:p>
            <a:pPr/>
            <a:r>
              <a:t>tehát skizofrén?</a:t>
            </a:r>
          </a:p>
        </p:txBody>
      </p:sp>
      <p:sp>
        <p:nvSpPr>
          <p:cNvPr id="355" name="Shape 355"/>
          <p:cNvSpPr/>
          <p:nvPr>
            <p:ph type="body" idx="1"/>
          </p:nvPr>
        </p:nvSpPr>
        <p:spPr>
          <a:xfrm>
            <a:off x="1587500" y="1665727"/>
            <a:ext cx="10464800" cy="7097273"/>
          </a:xfrm>
          <a:prstGeom prst="rect">
            <a:avLst/>
          </a:prstGeom>
        </p:spPr>
        <p:txBody>
          <a:bodyPr/>
          <a:lstStyle/>
          <a:p>
            <a:pPr marL="377825" indent="-377825" defTabSz="496570">
              <a:spcBef>
                <a:spcPts val="3000"/>
              </a:spcBef>
              <a:buBlip>
                <a:blip r:embed="rId2"/>
              </a:buBlip>
              <a:defRPr sz="3060"/>
            </a:pPr>
            <a:r>
              <a:t>ha a világ egyszerően Jézus tanításai szerint élne, nem lenne sem háború, sem gyilkosság, sem győlölet. Ez nem úgy hangzik, mint a skizofrénia.</a:t>
            </a:r>
          </a:p>
          <a:p>
            <a:pPr marL="377825" indent="-377825" defTabSz="496570">
              <a:spcBef>
                <a:spcPts val="3000"/>
              </a:spcBef>
              <a:buBlip>
                <a:blip r:embed="rId2"/>
              </a:buBlip>
              <a:defRPr sz="3060"/>
            </a:pPr>
            <a:r>
              <a:t>„Jézus alakja nemcsak az erény legteljesebb példája, hanem a legerősebb ösztönzőerő is annak gyakorlására, és olyan nagy hatású, hogy nyugodtan állíthatjuk, az élete három aktív évéről szóló egyszerű feljegyzés többet tett az emberiség megújításáért és megszelídítéséért, mint a filozófusok összes értekezése, és a moralisták összes jóra buzdítása.” (W. Lecky - 19. sz. történész)</a:t>
            </a:r>
          </a:p>
          <a:p>
            <a:pPr marL="377825" indent="-377825" defTabSz="496570">
              <a:spcBef>
                <a:spcPts val="3000"/>
              </a:spcBef>
              <a:buBlip>
                <a:blip r:embed="rId2"/>
              </a:buBlip>
              <a:defRPr sz="3060"/>
            </a:pPr>
            <a:r>
              <a:t>Jézus viselkedése és szavai nem mutatják a súlyos patológia jelét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body" idx="1"/>
          </p:nvPr>
        </p:nvSpPr>
        <p:spPr>
          <a:prstGeom prst="rect">
            <a:avLst/>
          </a:prstGeom>
        </p:spPr>
        <p:txBody>
          <a:bodyPr/>
          <a:lstStyle/>
          <a:p>
            <a:pPr marL="422275" indent="-422275" defTabSz="554990">
              <a:spcBef>
                <a:spcPts val="3400"/>
              </a:spcBef>
              <a:buBlip>
                <a:blip r:embed="rId2"/>
              </a:buBlip>
              <a:defRPr sz="3420"/>
            </a:pPr>
            <a:r>
              <a:t>Renan, a francia gondolkodó és ateista: „Bármilyen meglepetéseket hoz is a jövő, egy dolog biztos: Jézust senki sem fogja felülmúlni.”</a:t>
            </a:r>
          </a:p>
          <a:p>
            <a:pPr marL="422275" indent="-422275" defTabSz="554990">
              <a:spcBef>
                <a:spcPts val="3400"/>
              </a:spcBef>
              <a:buBlip>
                <a:blip r:embed="rId2"/>
              </a:buBlip>
              <a:defRPr sz="3420"/>
            </a:pPr>
            <a:r>
              <a:t>Rousseau: „Ha Szókratész élete és halála egy bölcs élete és halála volt, akkor Jézus élete és halála egy Istené.”</a:t>
            </a:r>
          </a:p>
          <a:p>
            <a:pPr marL="422275" indent="-422275" defTabSz="554990">
              <a:spcBef>
                <a:spcPts val="3400"/>
              </a:spcBef>
              <a:buBlip>
                <a:blip r:embed="rId2"/>
              </a:buBlip>
              <a:defRPr sz="3420"/>
            </a:pPr>
            <a:r>
              <a:t>Napóleon mondta: „Én ismerem az embereket, de Jézus Krisztus nem pusztán ember volt.”</a:t>
            </a:r>
          </a:p>
          <a:p>
            <a:pPr marL="422275" indent="-422275" defTabSz="554990">
              <a:spcBef>
                <a:spcPts val="3400"/>
              </a:spcBef>
              <a:buBlip>
                <a:blip r:embed="rId2"/>
              </a:buBlip>
              <a:defRPr sz="3420"/>
            </a:pPr>
            <a:r>
              <a:t>Lord Byron: „Ha valaha egy ember Isten volt, vagy Isten egy ember, Jézus mindkettő volt.”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9" name="Shape 359"/>
          <p:cNvSpPr/>
          <p:nvPr>
            <p:ph type="body" idx="1"/>
          </p:nvPr>
        </p:nvSpPr>
        <p:spPr>
          <a:prstGeom prst="rect">
            <a:avLst/>
          </a:prstGeom>
        </p:spPr>
        <p:txBody>
          <a:bodyPr/>
          <a:lstStyle>
            <a:lvl1pPr>
              <a:buBlip>
                <a:blip r:embed="rId2"/>
              </a:buBlip>
            </a:lvl1pPr>
          </a:lstStyle>
          <a:p>
            <a:pPr/>
            <a:r>
              <a:t>„Nemcsak közel járok az igazsághoz, hanem az igazat állítom, amikor azt mondom, hogy minden hadsereg, mely valaha menetelt, minden hajóhad, melyet valaha építettek, minden parlament, mely valaha ülésezett, és minden király, aki valaha uralkodott, együttvéve sem volt olyan nagy hatással az ember életére ezen a Földön, mint egyetlen egy élet, a názáreti Jézusé.”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1" name=""/>
          <p:cNvPicPr>
            <a:picLocks noChangeAspect="0"/>
          </p:cNvPicPr>
          <p:nvPr>
            <p:ph type="pic" idx="13"/>
          </p:nvPr>
        </p:nvPicPr>
        <p:blipFill>
          <a:blip r:embed="rId2">
            <a:extLst/>
          </a:blip>
          <a:stretch>
            <a:fillRect/>
          </a:stretch>
        </p:blipFill>
        <p:spPr>
          <a:xfrm rot="21600000">
            <a:off x="3022599" y="1212849"/>
            <a:ext cx="6961556" cy="5295902"/>
          </a:xfrm>
          <a:prstGeom prst="rect">
            <a:avLst/>
          </a:prstGeom>
        </p:spPr>
      </p:pic>
      <p:sp>
        <p:nvSpPr>
          <p:cNvPr id="142" name="Shape 142"/>
          <p:cNvSpPr/>
          <p:nvPr>
            <p:ph type="title"/>
          </p:nvPr>
        </p:nvSpPr>
        <p:spPr>
          <a:prstGeom prst="rect">
            <a:avLst/>
          </a:prstGeom>
        </p:spPr>
        <p:txBody>
          <a:bodyPr/>
          <a:lstStyle/>
          <a:p>
            <a:pPr/>
            <a:r>
              <a:t>Vallástörténeti alapok</a:t>
            </a:r>
          </a:p>
        </p:txBody>
      </p:sp>
      <p:sp>
        <p:nvSpPr>
          <p:cNvPr id="143" name="Shape 143"/>
          <p:cNvSpPr/>
          <p:nvPr>
            <p:ph type="body" sz="quarter" idx="1"/>
          </p:nvPr>
        </p:nvSpPr>
        <p:spPr>
          <a:prstGeom prst="rect">
            <a:avLst/>
          </a:prstGeom>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nvSpPr>
        <p:spPr>
          <a:xfrm>
            <a:off x="6388099" y="4521199"/>
            <a:ext cx="2286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p>
        </p:txBody>
      </p:sp>
      <p:graphicFrame>
        <p:nvGraphicFramePr>
          <p:cNvPr id="362" name="Table 362"/>
          <p:cNvGraphicFramePr/>
          <p:nvPr/>
        </p:nvGraphicFramePr>
        <p:xfrm>
          <a:off x="1549511" y="1276350"/>
          <a:ext cx="10464801" cy="72136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613025"/>
                <a:gridCol w="2613025"/>
                <a:gridCol w="2613025"/>
                <a:gridCol w="2613025"/>
              </a:tblGrid>
              <a:tr h="1440180">
                <a:tc>
                  <a:txBody>
                    <a:bodyPr/>
                    <a:lstStyle/>
                    <a:p>
                      <a:pPr defTabSz="914400">
                        <a:tabLst>
                          <a:tab pos="914400" algn="l"/>
                        </a:tabLst>
                        <a:defRPr sz="2800"/>
                      </a:pPr>
                    </a:p>
                  </a:txBody>
                  <a:tcPr marL="50800" marR="50800" marT="50800" marB="50800" anchor="ctr" anchorCtr="0" horzOverflow="overflow"/>
                </a:tc>
                <a:tc gridSpan="2">
                  <a:txBody>
                    <a:bodyPr/>
                    <a:lstStyle/>
                    <a:p>
                      <a:pPr defTabSz="914400">
                        <a:tabLst>
                          <a:tab pos="914400" algn="l"/>
                        </a:tabLst>
                        <a:defRPr>
                          <a:solidFill>
                            <a:srgbClr val="000000"/>
                          </a:solidFill>
                        </a:defRPr>
                      </a:pPr>
                      <a:r>
                        <a:rPr b="1" sz="2800">
                          <a:solidFill>
                            <a:srgbClr val="93741C"/>
                          </a:solidFill>
                        </a:rPr>
                        <a:t>Ha valaki Istennek vallja magát</a:t>
                      </a:r>
                    </a:p>
                  </a:txBody>
                  <a:tcPr marL="50800" marR="50800" marT="50800" marB="50800" anchor="ctr" anchorCtr="0" horzOverflow="overflow"/>
                </a:tc>
                <a:tc hMerge="1">
                  <a:tcPr/>
                </a:tc>
                <a:tc>
                  <a:txBody>
                    <a:bodyPr/>
                    <a:lstStyle/>
                    <a:p>
                      <a:pPr defTabSz="914400">
                        <a:tabLst>
                          <a:tab pos="914400" algn="l"/>
                        </a:tabLst>
                        <a:defRPr sz="2800"/>
                      </a:pPr>
                    </a:p>
                  </a:txBody>
                  <a:tcPr marL="50800" marR="50800" marT="50800" marB="50800" anchor="ctr" anchorCtr="0" horzOverflow="overflow"/>
                </a:tc>
              </a:tr>
              <a:tr h="1440180">
                <a:tc>
                  <a:txBody>
                    <a:bodyPr/>
                    <a:lstStyle/>
                    <a:p>
                      <a:pPr defTabSz="914400">
                        <a:tabLst>
                          <a:tab pos="914400" algn="l"/>
                        </a:tabLst>
                        <a:defRPr>
                          <a:solidFill>
                            <a:srgbClr val="000000"/>
                          </a:solidFill>
                        </a:defRPr>
                      </a:pPr>
                      <a:r>
                        <a:rPr sz="2800">
                          <a:solidFill>
                            <a:srgbClr val="93741C"/>
                          </a:solidFill>
                        </a:rPr>
                        <a:t>IGAZ</a:t>
                      </a: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HAMIS</a:t>
                      </a: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r>
              <a:tr h="1440180">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TUDJA</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NEM TUDJA</a:t>
                      </a:r>
                    </a:p>
                  </a:txBody>
                  <a:tcPr marL="50800" marR="50800" marT="50800" marB="50800" anchor="ctr" anchorCtr="0" horzOverflow="overflow"/>
                </a:tc>
              </a:tr>
              <a:tr h="1440180">
                <a:tc>
                  <a:txBody>
                    <a:bodyPr/>
                    <a:lstStyle/>
                    <a:p>
                      <a:pPr defTabSz="914400">
                        <a:tabLst>
                          <a:tab pos="914400" algn="l"/>
                        </a:tabLst>
                        <a:defRPr>
                          <a:solidFill>
                            <a:srgbClr val="000000"/>
                          </a:solidFill>
                        </a:defRPr>
                      </a:pPr>
                      <a:r>
                        <a:rPr b="1" sz="2800">
                          <a:solidFill>
                            <a:srgbClr val="93741C"/>
                          </a:solidFill>
                        </a:rPr>
                        <a:t>HOPPÁ VAN!</a:t>
                      </a: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r>
              <a:tr h="1440180">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sz="2800"/>
                      </a:pP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HAZUG</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ŐRÜLT</a:t>
                      </a:r>
                    </a:p>
                  </a:txBody>
                  <a:tcPr marL="50800" marR="50800" marT="50800" marB="50800" anchor="ctr" anchorCtr="0" horzOverflow="overflow"/>
                </a:tc>
              </a:tr>
            </a:tbl>
          </a:graphicData>
        </a:graphic>
      </p:graphicFrame>
      <p:sp>
        <p:nvSpPr>
          <p:cNvPr id="363" name="Shape 363"/>
          <p:cNvSpPr/>
          <p:nvPr/>
        </p:nvSpPr>
        <p:spPr>
          <a:xfrm rot="2483934">
            <a:off x="7354277" y="2384757"/>
            <a:ext cx="1395843" cy="806024"/>
          </a:xfrm>
          <a:prstGeom prst="rightArrow">
            <a:avLst>
              <a:gd name="adj1" fmla="val 32000"/>
              <a:gd name="adj2" fmla="val 100841"/>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
        <p:nvSpPr>
          <p:cNvPr id="364" name="Shape 364"/>
          <p:cNvSpPr/>
          <p:nvPr/>
        </p:nvSpPr>
        <p:spPr>
          <a:xfrm rot="8485779">
            <a:off x="3545594" y="2386802"/>
            <a:ext cx="1790101" cy="806024"/>
          </a:xfrm>
          <a:prstGeom prst="rightArrow">
            <a:avLst>
              <a:gd name="adj1" fmla="val 32000"/>
              <a:gd name="adj2" fmla="val 100841"/>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
        <p:nvSpPr>
          <p:cNvPr id="365" name="Shape 365"/>
          <p:cNvSpPr/>
          <p:nvPr/>
        </p:nvSpPr>
        <p:spPr>
          <a:xfrm rot="5435728">
            <a:off x="1832770" y="4454438"/>
            <a:ext cx="1946420" cy="846131"/>
          </a:xfrm>
          <a:prstGeom prst="rightArrow">
            <a:avLst>
              <a:gd name="adj1" fmla="val 32000"/>
              <a:gd name="adj2" fmla="val 100841"/>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
        <p:nvSpPr>
          <p:cNvPr id="366" name="Shape 366"/>
          <p:cNvSpPr/>
          <p:nvPr/>
        </p:nvSpPr>
        <p:spPr>
          <a:xfrm rot="5435728">
            <a:off x="7037593" y="5873054"/>
            <a:ext cx="1946421" cy="846131"/>
          </a:xfrm>
          <a:prstGeom prst="rightArrow">
            <a:avLst>
              <a:gd name="adj1" fmla="val 32000"/>
              <a:gd name="adj2" fmla="val 100841"/>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
        <p:nvSpPr>
          <p:cNvPr id="367" name="Shape 367"/>
          <p:cNvSpPr/>
          <p:nvPr/>
        </p:nvSpPr>
        <p:spPr>
          <a:xfrm rot="5435728">
            <a:off x="9810769" y="5873054"/>
            <a:ext cx="1946420" cy="846131"/>
          </a:xfrm>
          <a:prstGeom prst="rightArrow">
            <a:avLst>
              <a:gd name="adj1" fmla="val 32000"/>
              <a:gd name="adj2" fmla="val 100841"/>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
        <p:nvSpPr>
          <p:cNvPr id="368" name="Shape 368"/>
          <p:cNvSpPr/>
          <p:nvPr/>
        </p:nvSpPr>
        <p:spPr>
          <a:xfrm rot="2249227">
            <a:off x="9013006" y="3631720"/>
            <a:ext cx="1946421" cy="846131"/>
          </a:xfrm>
          <a:prstGeom prst="rightArrow">
            <a:avLst>
              <a:gd name="adj1" fmla="val 32000"/>
              <a:gd name="adj2" fmla="val 100841"/>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
        <p:nvSpPr>
          <p:cNvPr id="369" name="Shape 369"/>
          <p:cNvSpPr/>
          <p:nvPr/>
        </p:nvSpPr>
        <p:spPr>
          <a:xfrm rot="5435728">
            <a:off x="7485222" y="3876074"/>
            <a:ext cx="1045423" cy="628846"/>
          </a:xfrm>
          <a:prstGeom prst="rightArrow">
            <a:avLst>
              <a:gd name="adj1" fmla="val 32000"/>
              <a:gd name="adj2" fmla="val 107969"/>
            </a:avLst>
          </a:prstGeom>
          <a:solidFill>
            <a:schemeClr val="accent2"/>
          </a:solidFill>
          <a:ln w="12700">
            <a:miter lim="400000"/>
          </a:ln>
        </p:spPr>
        <p:txBody>
          <a:bodyPr lIns="50800" tIns="50800" rIns="50800" bIns="50800" anchor="ctr"/>
          <a:lstStyle/>
          <a:p>
            <a:pPr>
              <a:defRPr>
                <a:solidFill>
                  <a:srgbClr val="FFFDEF"/>
                </a:solidFill>
                <a:effectLst>
                  <a:outerShdw sx="100000" sy="100000" kx="0" ky="0" algn="b" rotWithShape="0" blurRad="25400" dist="12700" dir="16200000">
                    <a:srgbClr val="000000">
                      <a:alpha val="40000"/>
                    </a:srgbClr>
                  </a:outerShdw>
                </a:effectLst>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1" name=""/>
          <p:cNvPicPr>
            <a:picLocks noChangeAspect="0"/>
          </p:cNvPicPr>
          <p:nvPr>
            <p:ph type="pic" idx="13"/>
          </p:nvPr>
        </p:nvPicPr>
        <p:blipFill>
          <a:blip r:embed="rId2">
            <a:extLst/>
          </a:blip>
          <a:stretch>
            <a:fillRect/>
          </a:stretch>
        </p:blipFill>
        <p:spPr>
          <a:xfrm>
            <a:off x="7493000" y="1784349"/>
            <a:ext cx="4737101" cy="6184901"/>
          </a:xfrm>
          <a:prstGeom prst="rect">
            <a:avLst/>
          </a:prstGeom>
        </p:spPr>
      </p:pic>
      <p:sp>
        <p:nvSpPr>
          <p:cNvPr id="372" name="Shape 372"/>
          <p:cNvSpPr/>
          <p:nvPr>
            <p:ph type="title"/>
          </p:nvPr>
        </p:nvSpPr>
        <p:spPr>
          <a:prstGeom prst="rect">
            <a:avLst/>
          </a:prstGeom>
        </p:spPr>
        <p:txBody>
          <a:bodyPr/>
          <a:lstStyle/>
          <a:p>
            <a:pPr/>
            <a:r>
              <a:t>Jézus életének bizonyítékai</a:t>
            </a:r>
          </a:p>
        </p:txBody>
      </p:sp>
      <p:sp>
        <p:nvSpPr>
          <p:cNvPr id="373" name="Shape 373"/>
          <p:cNvSpPr/>
          <p:nvPr>
            <p:ph type="body" sz="quarter" idx="1"/>
          </p:nvPr>
        </p:nvSpPr>
        <p:spPr>
          <a:xfrm>
            <a:off x="1155700" y="5422900"/>
            <a:ext cx="6070600" cy="3302000"/>
          </a:xfrm>
          <a:prstGeom prst="rect">
            <a:avLst/>
          </a:prstGeom>
        </p:spPr>
        <p:txBody>
          <a:bodyPr/>
          <a:lstStyle/>
          <a:p>
            <a:pPr/>
            <a:r>
              <a:t>1. A Biblia hitelessége</a:t>
            </a:r>
          </a:p>
          <a:p>
            <a:pPr/>
            <a:r>
              <a:t>2. A próféciák</a:t>
            </a:r>
          </a:p>
          <a:p>
            <a:pPr/>
            <a:r>
              <a:t>3. Biblián kívüli bizonyítékok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375" name="Table 375"/>
          <p:cNvGraphicFramePr/>
          <p:nvPr/>
        </p:nvGraphicFramePr>
        <p:xfrm>
          <a:off x="1587500" y="1270000"/>
          <a:ext cx="10464800" cy="72136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090420"/>
                <a:gridCol w="2090420"/>
                <a:gridCol w="2090420"/>
                <a:gridCol w="2090420"/>
                <a:gridCol w="2090420"/>
              </a:tblGrid>
              <a:tr h="1440180">
                <a:tc>
                  <a:txBody>
                    <a:bodyPr/>
                    <a:lstStyle/>
                    <a:p>
                      <a:pPr defTabSz="914400">
                        <a:tabLst>
                          <a:tab pos="914400" algn="l"/>
                        </a:tabLst>
                        <a:defRPr>
                          <a:solidFill>
                            <a:srgbClr val="000000"/>
                          </a:solidFill>
                        </a:defRPr>
                      </a:pPr>
                      <a:r>
                        <a:rPr i="1" sz="2800">
                          <a:solidFill>
                            <a:srgbClr val="93741C"/>
                          </a:solidFill>
                        </a:rPr>
                        <a:t>szerző</a:t>
                      </a:r>
                    </a:p>
                  </a:txBody>
                  <a:tcPr marL="50800" marR="50800" marT="50800" marB="50800" anchor="ctr" anchorCtr="0" horzOverflow="overflow"/>
                </a:tc>
                <a:tc>
                  <a:txBody>
                    <a:bodyPr/>
                    <a:lstStyle/>
                    <a:p>
                      <a:pPr defTabSz="914400">
                        <a:tabLst>
                          <a:tab pos="914400" algn="l"/>
                        </a:tabLst>
                        <a:defRPr>
                          <a:solidFill>
                            <a:srgbClr val="000000"/>
                          </a:solidFill>
                        </a:defRPr>
                      </a:pPr>
                      <a:r>
                        <a:rPr i="1" sz="2800">
                          <a:solidFill>
                            <a:srgbClr val="93741C"/>
                          </a:solidFill>
                        </a:rPr>
                        <a:t>megírás időpontja</a:t>
                      </a:r>
                    </a:p>
                  </a:txBody>
                  <a:tcPr marL="50800" marR="50800" marT="50800" marB="50800" anchor="ctr" anchorCtr="0" horzOverflow="overflow"/>
                </a:tc>
                <a:tc>
                  <a:txBody>
                    <a:bodyPr/>
                    <a:lstStyle/>
                    <a:p>
                      <a:pPr defTabSz="914400">
                        <a:tabLst>
                          <a:tab pos="914400" algn="l"/>
                        </a:tabLst>
                        <a:defRPr>
                          <a:solidFill>
                            <a:srgbClr val="000000"/>
                          </a:solidFill>
                        </a:defRPr>
                      </a:pPr>
                      <a:r>
                        <a:rPr i="1" sz="2800">
                          <a:solidFill>
                            <a:srgbClr val="93741C"/>
                          </a:solidFill>
                        </a:rPr>
                        <a:t>legkorábbi másolat</a:t>
                      </a:r>
                    </a:p>
                  </a:txBody>
                  <a:tcPr marL="50800" marR="50800" marT="50800" marB="50800" anchor="ctr" anchorCtr="0" horzOverflow="overflow"/>
                </a:tc>
                <a:tc>
                  <a:txBody>
                    <a:bodyPr/>
                    <a:lstStyle/>
                    <a:p>
                      <a:pPr defTabSz="914400">
                        <a:tabLst>
                          <a:tab pos="914400" algn="l"/>
                        </a:tabLst>
                        <a:defRPr>
                          <a:solidFill>
                            <a:srgbClr val="000000"/>
                          </a:solidFill>
                        </a:defRPr>
                      </a:pPr>
                      <a:r>
                        <a:rPr i="1" sz="2800">
                          <a:solidFill>
                            <a:srgbClr val="93741C"/>
                          </a:solidFill>
                        </a:rPr>
                        <a:t>időkülönbség</a:t>
                      </a:r>
                    </a:p>
                  </a:txBody>
                  <a:tcPr marL="50800" marR="50800" marT="50800" marB="50800" anchor="ctr" anchorCtr="0" horzOverflow="overflow"/>
                </a:tc>
                <a:tc>
                  <a:txBody>
                    <a:bodyPr/>
                    <a:lstStyle/>
                    <a:p>
                      <a:pPr defTabSz="914400">
                        <a:tabLst>
                          <a:tab pos="914400" algn="l"/>
                        </a:tabLst>
                        <a:defRPr>
                          <a:solidFill>
                            <a:srgbClr val="000000"/>
                          </a:solidFill>
                        </a:defRPr>
                      </a:pPr>
                      <a:r>
                        <a:rPr i="1" sz="2800">
                          <a:solidFill>
                            <a:srgbClr val="93741C"/>
                          </a:solidFill>
                        </a:rPr>
                        <a:t>kéziratok száma</a:t>
                      </a:r>
                    </a:p>
                  </a:txBody>
                  <a:tcPr marL="50800" marR="50800" marT="50800" marB="50800" anchor="ctr" anchorCtr="0" horzOverflow="overflow"/>
                </a:tc>
              </a:tr>
              <a:tr h="1440180">
                <a:tc>
                  <a:txBody>
                    <a:bodyPr/>
                    <a:lstStyle/>
                    <a:p>
                      <a:pPr defTabSz="914400">
                        <a:tabLst>
                          <a:tab pos="914400" algn="l"/>
                        </a:tabLst>
                        <a:defRPr>
                          <a:solidFill>
                            <a:srgbClr val="000000"/>
                          </a:solidFill>
                        </a:defRPr>
                      </a:pPr>
                      <a:r>
                        <a:rPr b="1" sz="2800">
                          <a:solidFill>
                            <a:srgbClr val="93741C"/>
                          </a:solidFill>
                        </a:rPr>
                        <a:t>Caesar: A gall háborúk története</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Kr. e. 100-44</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Kr. u. 900.</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1000 év</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10</a:t>
                      </a:r>
                    </a:p>
                  </a:txBody>
                  <a:tcPr marL="50800" marR="50800" marT="50800" marB="50800" anchor="ctr" anchorCtr="0" horzOverflow="overflow"/>
                </a:tc>
              </a:tr>
              <a:tr h="1440180">
                <a:tc>
                  <a:txBody>
                    <a:bodyPr/>
                    <a:lstStyle/>
                    <a:p>
                      <a:pPr defTabSz="914400">
                        <a:tabLst>
                          <a:tab pos="914400" algn="l"/>
                        </a:tabLst>
                        <a:defRPr>
                          <a:solidFill>
                            <a:srgbClr val="000000"/>
                          </a:solidFill>
                        </a:defRPr>
                      </a:pPr>
                      <a:r>
                        <a:rPr b="1" sz="2800">
                          <a:solidFill>
                            <a:srgbClr val="93741C"/>
                          </a:solidFill>
                        </a:rPr>
                        <a:t>Platón: írások</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Kr. e. 427-347.</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Kr. u. 900.</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1200 év</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7</a:t>
                      </a:r>
                    </a:p>
                  </a:txBody>
                  <a:tcPr marL="50800" marR="50800" marT="50800" marB="50800" anchor="ctr" anchorCtr="0" horzOverflow="overflow"/>
                </a:tc>
              </a:tr>
              <a:tr h="1440180">
                <a:tc>
                  <a:txBody>
                    <a:bodyPr/>
                    <a:lstStyle/>
                    <a:p>
                      <a:pPr defTabSz="914400">
                        <a:tabLst>
                          <a:tab pos="914400" algn="l"/>
                        </a:tabLst>
                        <a:defRPr>
                          <a:solidFill>
                            <a:srgbClr val="000000"/>
                          </a:solidFill>
                        </a:defRPr>
                      </a:pPr>
                      <a:r>
                        <a:rPr b="1" sz="2800">
                          <a:solidFill>
                            <a:srgbClr val="93741C"/>
                          </a:solidFill>
                        </a:rPr>
                        <a:t>Arisztote-lész</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Kr. e. 384-322.</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Kr. u. 1100.</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1400</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5</a:t>
                      </a:r>
                    </a:p>
                  </a:txBody>
                  <a:tcPr marL="50800" marR="50800" marT="50800" marB="50800" anchor="ctr" anchorCtr="0" horzOverflow="overflow"/>
                </a:tc>
              </a:tr>
              <a:tr h="1440180">
                <a:tc>
                  <a:txBody>
                    <a:bodyPr/>
                    <a:lstStyle/>
                    <a:p>
                      <a:pPr defTabSz="914400">
                        <a:tabLst>
                          <a:tab pos="914400" algn="l"/>
                        </a:tabLst>
                        <a:defRPr>
                          <a:solidFill>
                            <a:srgbClr val="000000"/>
                          </a:solidFill>
                        </a:defRPr>
                      </a:pPr>
                      <a:r>
                        <a:rPr b="1" sz="2800">
                          <a:solidFill>
                            <a:srgbClr val="93741C"/>
                          </a:solidFill>
                        </a:rPr>
                        <a:t>Tacitus (történetíró)</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Kr. u. 100.</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Kr. u. 1100.</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1000</a:t>
                      </a:r>
                    </a:p>
                  </a:txBody>
                  <a:tcPr marL="50800" marR="50800" marT="50800" marB="50800" anchor="ctr" anchorCtr="0" horzOverflow="overflow"/>
                </a:tc>
                <a:tc>
                  <a:txBody>
                    <a:bodyPr/>
                    <a:lstStyle/>
                    <a:p>
                      <a:pPr defTabSz="914400">
                        <a:tabLst>
                          <a:tab pos="914400" algn="l"/>
                        </a:tabLst>
                        <a:defRPr>
                          <a:solidFill>
                            <a:srgbClr val="000000"/>
                          </a:solidFill>
                        </a:defRPr>
                      </a:pPr>
                      <a:r>
                        <a:rPr sz="2800">
                          <a:solidFill>
                            <a:srgbClr val="93741C"/>
                          </a:solidFill>
                        </a:rPr>
                        <a:t>1</a:t>
                      </a:r>
                    </a:p>
                  </a:txBody>
                  <a:tcPr marL="50800" marR="50800" marT="50800" marB="50800" anchor="ctr" anchorCtr="0" horzOverflow="overflow"/>
                </a:tc>
              </a:tr>
            </a:tbl>
          </a:graphicData>
        </a:graphic>
      </p:graphicFrame>
      <p:sp>
        <p:nvSpPr>
          <p:cNvPr id="376" name="Shape 376"/>
          <p:cNvSpPr/>
          <p:nvPr/>
        </p:nvSpPr>
        <p:spPr>
          <a:xfrm>
            <a:off x="917538" y="240990"/>
            <a:ext cx="549674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lvl1pPr>
          </a:lstStyle>
          <a:p>
            <a:pPr/>
            <a:r>
              <a:t>1. A Biblia hitelessége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body" idx="1"/>
          </p:nvPr>
        </p:nvSpPr>
        <p:spPr>
          <a:prstGeom prst="rect">
            <a:avLst/>
          </a:prstGeom>
        </p:spPr>
        <p:txBody>
          <a:bodyPr/>
          <a:lstStyle/>
          <a:p>
            <a:pPr>
              <a:buBlip>
                <a:blip r:embed="rId2"/>
              </a:buBlip>
            </a:pPr>
            <a:r>
              <a:t>Az Újszövetség könyvei kb. Kr.u. 40-tól 90-ig íródtak. </a:t>
            </a:r>
          </a:p>
          <a:p>
            <a:pPr>
              <a:buBlip>
                <a:blip r:embed="rId2"/>
              </a:buBlip>
            </a:pPr>
            <a:r>
              <a:t>A legkorábbi kéziratmásolatok kb. Kr.u. 130-tól mindössze 40-50 évvel az eredetiek után készültek. </a:t>
            </a:r>
          </a:p>
          <a:p>
            <a:pPr>
              <a:buBlip>
                <a:blip r:embed="rId2"/>
              </a:buBlip>
            </a:pPr>
            <a:r>
              <a:t>Több mint 24 000 másolat létezik.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title"/>
          </p:nvPr>
        </p:nvSpPr>
        <p:spPr>
          <a:prstGeom prst="rect">
            <a:avLst/>
          </a:prstGeom>
        </p:spPr>
        <p:txBody>
          <a:bodyPr/>
          <a:lstStyle/>
          <a:p>
            <a:pPr/>
            <a:r>
              <a:t>2. A próféciák</a:t>
            </a:r>
          </a:p>
        </p:txBody>
      </p:sp>
      <p:sp>
        <p:nvSpPr>
          <p:cNvPr id="381" name="Shape 381"/>
          <p:cNvSpPr/>
          <p:nvPr>
            <p:ph type="body" idx="1"/>
          </p:nvPr>
        </p:nvSpPr>
        <p:spPr>
          <a:prstGeom prst="rect">
            <a:avLst/>
          </a:prstGeom>
        </p:spPr>
        <p:txBody>
          <a:bodyPr/>
          <a:lstStyle/>
          <a:p>
            <a:pPr>
              <a:buBlip>
                <a:blip r:embed="rId2"/>
              </a:buBlip>
            </a:pPr>
            <a:r>
              <a:t>prófécia: az Ószövetségi szentírás jövendölése arról a valakiről, aki majd megváltja Izrael népét</a:t>
            </a:r>
          </a:p>
          <a:p>
            <a:pPr>
              <a:buBlip>
                <a:blip r:embed="rId2"/>
              </a:buBlip>
            </a:pPr>
            <a:r>
              <a:t>több száz éven át, több, mint 300 prófécia gyűlt össze</a:t>
            </a:r>
          </a:p>
          <a:p>
            <a:pPr>
              <a:buBlip>
                <a:blip r:embed="rId2"/>
              </a:buBlip>
            </a:pPr>
            <a:r>
              <a:t>Mekkora az esély rá, hogy akár csak 8-at beteljesít valaki?</a:t>
            </a:r>
          </a:p>
          <a:p>
            <a:pPr>
              <a:buBlip>
                <a:blip r:embed="rId2"/>
              </a:buBlip>
            </a:pPr>
            <a:r>
              <a:t>kb. 10 a 17-en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3" name="pasted-image.tiff"/>
          <p:cNvPicPr>
            <a:picLocks noChangeAspect="1"/>
          </p:cNvPicPr>
          <p:nvPr/>
        </p:nvPicPr>
        <p:blipFill>
          <a:blip r:embed="rId2">
            <a:extLst/>
          </a:blip>
          <a:stretch>
            <a:fillRect/>
          </a:stretch>
        </p:blipFill>
        <p:spPr>
          <a:xfrm>
            <a:off x="0" y="541337"/>
            <a:ext cx="13004800" cy="86709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ph type="title"/>
          </p:nvPr>
        </p:nvSpPr>
        <p:spPr>
          <a:prstGeom prst="rect">
            <a:avLst/>
          </a:prstGeom>
        </p:spPr>
        <p:txBody>
          <a:bodyPr/>
          <a:lstStyle/>
          <a:p>
            <a:pPr defTabSz="426466">
              <a:defRPr spc="51" sz="5110"/>
            </a:pPr>
            <a:r>
              <a:t>Próféciák, amiket Jézus beteljesített </a:t>
            </a:r>
          </a:p>
          <a:p>
            <a:pPr defTabSz="426466">
              <a:defRPr spc="51" sz="5110"/>
            </a:pPr>
            <a:r>
              <a:rPr spc="29" sz="2993"/>
              <a:t>(sok közülük olyan, amit nem tudott befolyásolni)</a:t>
            </a:r>
            <a:r>
              <a:t> </a:t>
            </a:r>
          </a:p>
        </p:txBody>
      </p:sp>
      <p:sp>
        <p:nvSpPr>
          <p:cNvPr id="386" name="Shape 386"/>
          <p:cNvSpPr/>
          <p:nvPr>
            <p:ph type="body" idx="1"/>
          </p:nvPr>
        </p:nvSpPr>
        <p:spPr>
          <a:prstGeom prst="rect">
            <a:avLst/>
          </a:prstGeom>
        </p:spPr>
        <p:txBody>
          <a:bodyPr/>
          <a:lstStyle/>
          <a:p>
            <a:pPr marL="351155" indent="-351155" defTabSz="461518">
              <a:spcBef>
                <a:spcPts val="2800"/>
              </a:spcBef>
              <a:buBlip>
                <a:blip r:embed="rId2"/>
              </a:buBlip>
              <a:defRPr sz="2844"/>
            </a:pPr>
            <a:r>
              <a:t>„Te pedig, efrátai Betlehem, bár a legkisebb vagy Júda nemzetségei között, mégis belőled származik az, aki uralkodni fog Izráelen. Származása visszanyúlik a hajdani időkbe, a távoli múltba.” </a:t>
            </a:r>
            <a:r>
              <a:rPr b="1"/>
              <a:t>(Mik 5,1)</a:t>
            </a:r>
            <a:endParaRPr b="1"/>
          </a:p>
          <a:p>
            <a:pPr marL="351155" indent="-351155" defTabSz="461518">
              <a:spcBef>
                <a:spcPts val="2800"/>
              </a:spcBef>
              <a:buBlip>
                <a:blip r:embed="rId2"/>
              </a:buBlip>
              <a:defRPr sz="2844"/>
            </a:pPr>
            <a:r>
              <a:t>„Örvendj nagyon, Sion leánya, ujjongj, Jeruzsálem leánya! Királyod érkezik hozzád, aki igaz és diadalmas, alázatos, és szamáron ül, szamárcsikó hátán.” </a:t>
            </a:r>
            <a:r>
              <a:rPr b="1"/>
              <a:t>(Zak 9,9)</a:t>
            </a:r>
            <a:endParaRPr b="1"/>
          </a:p>
          <a:p>
            <a:pPr marL="351155" indent="-351155" defTabSz="461518">
              <a:spcBef>
                <a:spcPts val="2800"/>
              </a:spcBef>
              <a:buBlip>
                <a:blip r:embed="rId2"/>
              </a:buBlip>
              <a:defRPr sz="2844"/>
            </a:pPr>
            <a:r>
              <a:t>„… átlyukasztották kezemet, lábamat. Megszámlálhatnám minden csontomat, ők pedig csak bámulnak, néznek rám. Megosztoznak ruháimon, köntösömre sorsot vetnek.” </a:t>
            </a:r>
            <a:r>
              <a:rPr b="1"/>
              <a:t>(Zsolt 22,17b-19)</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ph type="title"/>
          </p:nvPr>
        </p:nvSpPr>
        <p:spPr>
          <a:xfrm>
            <a:off x="1587500" y="254000"/>
            <a:ext cx="10464800" cy="1427186"/>
          </a:xfrm>
          <a:prstGeom prst="rect">
            <a:avLst/>
          </a:prstGeom>
        </p:spPr>
        <p:txBody>
          <a:bodyPr/>
          <a:lstStyle/>
          <a:p>
            <a:pPr/>
            <a:r>
              <a:t>és még…</a:t>
            </a:r>
          </a:p>
        </p:txBody>
      </p:sp>
      <p:sp>
        <p:nvSpPr>
          <p:cNvPr id="389" name="Shape 389"/>
          <p:cNvSpPr/>
          <p:nvPr>
            <p:ph type="body" idx="1"/>
          </p:nvPr>
        </p:nvSpPr>
        <p:spPr>
          <a:xfrm>
            <a:off x="1587500" y="1682249"/>
            <a:ext cx="10464800" cy="7080751"/>
          </a:xfrm>
          <a:prstGeom prst="rect">
            <a:avLst/>
          </a:prstGeom>
        </p:spPr>
        <p:txBody>
          <a:bodyPr/>
          <a:lstStyle/>
          <a:p>
            <a:pPr marL="382270" indent="-382270" defTabSz="502412">
              <a:spcBef>
                <a:spcPts val="3000"/>
              </a:spcBef>
              <a:buBlip>
                <a:blip r:embed="rId2"/>
              </a:buBlip>
              <a:defRPr sz="3096"/>
            </a:pPr>
            <a:r>
              <a:t>szűztől születik</a:t>
            </a:r>
          </a:p>
          <a:p>
            <a:pPr marL="382270" indent="-382270" defTabSz="502412">
              <a:spcBef>
                <a:spcPts val="3000"/>
              </a:spcBef>
              <a:buBlip>
                <a:blip r:embed="rId2"/>
              </a:buBlip>
              <a:defRPr sz="3096"/>
            </a:pPr>
            <a:r>
              <a:t>30 ezüstért adják el</a:t>
            </a:r>
          </a:p>
          <a:p>
            <a:pPr marL="382270" indent="-382270" defTabSz="502412">
              <a:spcBef>
                <a:spcPts val="3000"/>
              </a:spcBef>
              <a:buBlip>
                <a:blip r:embed="rId2"/>
              </a:buBlip>
              <a:defRPr sz="3096"/>
            </a:pPr>
            <a:r>
              <a:t>megtisztítja a templomot</a:t>
            </a:r>
          </a:p>
          <a:p>
            <a:pPr marL="382270" indent="-382270" defTabSz="502412">
              <a:spcBef>
                <a:spcPts val="3000"/>
              </a:spcBef>
              <a:buBlip>
                <a:blip r:embed="rId2"/>
              </a:buBlip>
              <a:defRPr sz="3096"/>
            </a:pPr>
            <a:r>
              <a:t>Júda törzséből származik</a:t>
            </a:r>
          </a:p>
          <a:p>
            <a:pPr marL="382270" indent="-382270" defTabSz="502412">
              <a:spcBef>
                <a:spcPts val="3000"/>
              </a:spcBef>
              <a:buBlip>
                <a:blip r:embed="rId2"/>
              </a:buBlip>
              <a:defRPr sz="3096"/>
            </a:pPr>
            <a:r>
              <a:t>Jeruzsálemen kívül hal meg</a:t>
            </a:r>
          </a:p>
          <a:p>
            <a:pPr marL="382270" indent="-382270" defTabSz="502412">
              <a:spcBef>
                <a:spcPts val="3000"/>
              </a:spcBef>
              <a:buBlip>
                <a:blip r:embed="rId2"/>
              </a:buBlip>
              <a:defRPr sz="3096"/>
            </a:pPr>
            <a:r>
              <a:t>még pénteken leveszik a keresztről</a:t>
            </a:r>
          </a:p>
          <a:p>
            <a:pPr marL="382270" indent="-382270" defTabSz="502412">
              <a:spcBef>
                <a:spcPts val="3000"/>
              </a:spcBef>
              <a:buBlip>
                <a:blip r:embed="rId2"/>
              </a:buBlip>
              <a:defRPr sz="3096"/>
            </a:pPr>
            <a:r>
              <a:t>nem törik meg a csontját a kereszten</a:t>
            </a:r>
          </a:p>
          <a:p>
            <a:pPr marL="382270" indent="-382270" defTabSz="502412">
              <a:spcBef>
                <a:spcPts val="3000"/>
              </a:spcBef>
              <a:buBlip>
                <a:blip r:embed="rId2"/>
              </a:buBlip>
              <a:defRPr sz="3096"/>
            </a:pPr>
            <a:r>
              <a:t>érintetlen sírba temetik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1" name=""/>
          <p:cNvPicPr>
            <a:picLocks noChangeAspect="0"/>
          </p:cNvPicPr>
          <p:nvPr>
            <p:ph type="pic" idx="13"/>
          </p:nvPr>
        </p:nvPicPr>
        <p:blipFill>
          <a:blip r:embed="rId2">
            <a:extLst/>
          </a:blip>
          <a:stretch>
            <a:fillRect/>
          </a:stretch>
        </p:blipFill>
        <p:spPr>
          <a:xfrm>
            <a:off x="7493000" y="1784349"/>
            <a:ext cx="4737101" cy="6184901"/>
          </a:xfrm>
          <a:prstGeom prst="rect">
            <a:avLst/>
          </a:prstGeom>
        </p:spPr>
      </p:pic>
      <p:sp>
        <p:nvSpPr>
          <p:cNvPr id="392" name="Shape 392"/>
          <p:cNvSpPr/>
          <p:nvPr>
            <p:ph type="title"/>
          </p:nvPr>
        </p:nvSpPr>
        <p:spPr>
          <a:prstGeom prst="rect">
            <a:avLst/>
          </a:prstGeom>
        </p:spPr>
        <p:txBody>
          <a:bodyPr/>
          <a:lstStyle/>
          <a:p>
            <a:pPr/>
            <a:r>
              <a:t>3. Biblián kívüli bizonyítékok</a:t>
            </a:r>
          </a:p>
        </p:txBody>
      </p:sp>
      <p:sp>
        <p:nvSpPr>
          <p:cNvPr id="393" name="Shape 393"/>
          <p:cNvSpPr/>
          <p:nvPr>
            <p:ph type="body" sz="quarter" idx="1"/>
          </p:nvPr>
        </p:nvSpPr>
        <p:spPr>
          <a:prstGeom prst="rect">
            <a:avLst/>
          </a:prstGeom>
        </p:spPr>
        <p:txBody>
          <a:bodyPr/>
          <a:lstStyle/>
          <a:p>
            <a:pPr/>
          </a:p>
          <a:p>
            <a:pPr/>
            <a:r>
              <a:t>Biblián kívüli történeti források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title"/>
          </p:nvPr>
        </p:nvSpPr>
        <p:spPr>
          <a:prstGeom prst="rect">
            <a:avLst/>
          </a:prstGeom>
        </p:spPr>
        <p:txBody>
          <a:bodyPr/>
          <a:lstStyle/>
          <a:p>
            <a:pPr/>
            <a:r>
              <a:t>történeti források</a:t>
            </a:r>
          </a:p>
        </p:txBody>
      </p:sp>
      <p:sp>
        <p:nvSpPr>
          <p:cNvPr id="396" name="Shape 396"/>
          <p:cNvSpPr/>
          <p:nvPr>
            <p:ph type="body" idx="1"/>
          </p:nvPr>
        </p:nvSpPr>
        <p:spPr>
          <a:prstGeom prst="rect">
            <a:avLst/>
          </a:prstGeom>
        </p:spPr>
        <p:txBody>
          <a:bodyPr/>
          <a:lstStyle/>
          <a:p>
            <a:pPr marL="0" indent="0" defTabSz="560831">
              <a:spcBef>
                <a:spcPts val="3400"/>
              </a:spcBef>
              <a:buSzTx/>
              <a:buNone/>
              <a:defRPr b="1" sz="3455"/>
            </a:pPr>
            <a:r>
              <a:t>Josephus Flavius (első század) - farizeus</a:t>
            </a:r>
          </a:p>
          <a:p>
            <a:pPr marL="426719" indent="-426719" defTabSz="560831">
              <a:spcBef>
                <a:spcPts val="3400"/>
              </a:spcBef>
              <a:buBlip>
                <a:blip r:embed="rId2"/>
              </a:buBlip>
              <a:defRPr sz="3455"/>
            </a:pPr>
            <a:r>
              <a:t>zsidó-római háború (66-74) története</a:t>
            </a:r>
          </a:p>
          <a:p>
            <a:pPr marL="426719" indent="-426719" defTabSz="560831">
              <a:spcBef>
                <a:spcPts val="3400"/>
              </a:spcBef>
              <a:buBlip>
                <a:blip r:embed="rId2"/>
              </a:buBlip>
              <a:defRPr sz="3455"/>
            </a:pPr>
            <a:r>
              <a:t>A zsidók története (a teremtéstől napjainkig :-))</a:t>
            </a:r>
          </a:p>
          <a:p>
            <a:pPr marL="426719" indent="-426719" defTabSz="560831">
              <a:spcBef>
                <a:spcPts val="3400"/>
              </a:spcBef>
              <a:buBlip>
                <a:blip r:embed="rId2"/>
              </a:buBlip>
              <a:defRPr sz="3455"/>
            </a:pPr>
            <a:r>
              <a:t>Ananiás megöleti Jakabot, Jézus testvérét:</a:t>
            </a:r>
          </a:p>
          <a:p>
            <a:pPr marL="426719" indent="-426719" defTabSz="560831">
              <a:spcBef>
                <a:spcPts val="3400"/>
              </a:spcBef>
              <a:buBlip>
                <a:blip r:embed="rId2"/>
              </a:buBlip>
              <a:defRPr sz="3455"/>
            </a:pPr>
            <a:r>
              <a:t>“A nagytanácsot törvényszéki ülésre hívta össze, és eléje állította Jakabot, aki testvére volt Jézusnak, akit Krisztusnak neveznek…”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p>
            <a:pPr/>
            <a:r>
              <a:t>Mikortól?</a:t>
            </a:r>
          </a:p>
        </p:txBody>
      </p:sp>
      <p:sp>
        <p:nvSpPr>
          <p:cNvPr id="146" name="Shape 146"/>
          <p:cNvSpPr/>
          <p:nvPr>
            <p:ph type="body" sz="half" idx="1"/>
          </p:nvPr>
        </p:nvSpPr>
        <p:spPr>
          <a:prstGeom prst="rect">
            <a:avLst/>
          </a:prstGeom>
        </p:spPr>
        <p:txBody>
          <a:bodyPr/>
          <a:lstStyle/>
          <a:p>
            <a:pPr marL="329184" indent="-219455" defTabSz="877823">
              <a:spcBef>
                <a:spcPts val="500"/>
              </a:spcBef>
              <a:buClr>
                <a:srgbClr val="93A299"/>
              </a:buClr>
              <a:buSzPct val="100000"/>
              <a:buFont typeface="Arial"/>
              <a:buChar char="•"/>
              <a:defRPr sz="3167">
                <a:solidFill>
                  <a:srgbClr val="564B3C"/>
                </a:solidFill>
              </a:defRPr>
            </a:pPr>
            <a:r>
              <a:t>A kutatások azt valószínűsítik, hogy a vallásosság és az elvonatkoztató képesség a homo sapiens sapiensszel jelent meg</a:t>
            </a:r>
          </a:p>
          <a:p>
            <a:pPr marL="329184" indent="-219455" defTabSz="877823">
              <a:spcBef>
                <a:spcPts val="500"/>
              </a:spcBef>
              <a:buClr>
                <a:srgbClr val="93A299"/>
              </a:buClr>
              <a:buSzPct val="100000"/>
              <a:buFont typeface="Arial"/>
              <a:buChar char="•"/>
              <a:defRPr sz="3167">
                <a:solidFill>
                  <a:srgbClr val="564B3C"/>
                </a:solidFill>
              </a:defRPr>
            </a:pPr>
            <a:r>
              <a:t>Egyes régészek a temetési szokások megjelenésétől számítják az emberré válás befejeződését</a:t>
            </a:r>
          </a:p>
        </p:txBody>
      </p:sp>
      <p:pic>
        <p:nvPicPr>
          <p:cNvPr id="147" name="image2.png"/>
          <p:cNvPicPr>
            <a:picLocks noChangeAspect="1"/>
          </p:cNvPicPr>
          <p:nvPr/>
        </p:nvPicPr>
        <p:blipFill>
          <a:blip r:embed="rId2">
            <a:extLst/>
          </a:blip>
          <a:stretch>
            <a:fillRect/>
          </a:stretch>
        </p:blipFill>
        <p:spPr>
          <a:xfrm>
            <a:off x="6830704" y="4453089"/>
            <a:ext cx="5820392" cy="28489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Shape 398"/>
          <p:cNvSpPr/>
          <p:nvPr>
            <p:ph type="body" idx="14"/>
          </p:nvPr>
        </p:nvSpPr>
        <p:spPr>
          <a:xfrm>
            <a:off x="1486196" y="450850"/>
            <a:ext cx="10464801" cy="8851901"/>
          </a:xfrm>
          <a:prstGeom prst="rect">
            <a:avLst/>
          </a:prstGeom>
        </p:spPr>
        <p:txBody>
          <a:bodyPr/>
          <a:lstStyle/>
          <a:p>
            <a:pPr>
              <a:defRPr i="1"/>
            </a:pPr>
            <a:r>
              <a:t>„Ebben az időben élt Jézus, ez a bölcs ember, </a:t>
            </a:r>
            <a:r>
              <a:rPr b="1"/>
              <a:t>ha ugyan szabad őt embernek neveznünk.</a:t>
            </a:r>
            <a:r>
              <a:t> Ugyanis csodákat művelt és tanította az embereket, akik szívesen hallgatják az igazságot, és sok zsidót és görögöt megnyert. </a:t>
            </a:r>
            <a:r>
              <a:rPr b="1"/>
              <a:t>Ő volt a Krisztus.</a:t>
            </a:r>
            <a:r>
              <a:t> És ámbár főembereink följelentésére Pilátus keresztre feszíttette, most is hívek maradtak hozzá azok, akik addig szerették. </a:t>
            </a:r>
            <a:r>
              <a:rPr b="1"/>
              <a:t>Mert harmadnap feltámadt, és megjelent közöttük, mint ahogy Istentől küldött próféták ezt és sok más csodálatos dolgot előre megjövendöltek felőle.</a:t>
            </a:r>
            <a:r>
              <a:t> S még ma is megvan a keresztények felekezete, amely róla vette a nevét.”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title"/>
          </p:nvPr>
        </p:nvSpPr>
        <p:spPr>
          <a:prstGeom prst="rect">
            <a:avLst/>
          </a:prstGeom>
        </p:spPr>
        <p:txBody>
          <a:bodyPr/>
          <a:lstStyle/>
          <a:p>
            <a:pPr/>
            <a:r>
              <a:t>Tacitus </a:t>
            </a:r>
          </a:p>
          <a:p>
            <a:pPr/>
            <a:r>
              <a:rPr spc="32" sz="3200">
                <a:solidFill>
                  <a:schemeClr val="accent3">
                    <a:hueOff val="-256224"/>
                    <a:satOff val="-13732"/>
                    <a:lumOff val="-19712"/>
                  </a:schemeClr>
                </a:solidFill>
              </a:rPr>
              <a:t>(Kr. u. 55. vagy 56. – valószínűleg 117 és 120 között) római történetíró.</a:t>
            </a:r>
          </a:p>
        </p:txBody>
      </p:sp>
      <p:sp>
        <p:nvSpPr>
          <p:cNvPr id="401" name="Shape 401"/>
          <p:cNvSpPr/>
          <p:nvPr>
            <p:ph type="body" idx="1"/>
          </p:nvPr>
        </p:nvSpPr>
        <p:spPr>
          <a:xfrm>
            <a:off x="1051601" y="2479171"/>
            <a:ext cx="11664315" cy="7021295"/>
          </a:xfrm>
          <a:prstGeom prst="rect">
            <a:avLst/>
          </a:prstGeom>
        </p:spPr>
        <p:txBody>
          <a:bodyPr/>
          <a:lstStyle/>
          <a:p>
            <a:pPr marL="0" indent="0" defTabSz="537463">
              <a:spcBef>
                <a:spcPts val="3300"/>
              </a:spcBef>
              <a:buSzTx/>
              <a:buNone/>
              <a:defRPr i="1" sz="3312"/>
            </a:pPr>
            <a:r>
              <a:t>“Hogy tehát Néró véget vessen a sok szóbaeszédnek, a vádat áthárította, és a legkeresettebb büntetésekkel súlytott le azokra, akiket a tömeg istentelen életük miatt gyűlölt és christianusoknak nevezett. Ennek a névnek szerzőjét, Christust Tiberius uralkodása alatt Pontius Pilátus kivégeztette. Ez a vészes babonaság, melyet sikerült egy pillanatra elfojtani, ismét kitört, és elözönlötte nem csak Judeűt, ennek a mételynek a fészkét, hanem még a Várost is…”</a:t>
            </a:r>
          </a:p>
          <a:p>
            <a:pPr marL="0" indent="0" defTabSz="537463">
              <a:spcBef>
                <a:spcPts val="3300"/>
              </a:spcBef>
              <a:buSzTx/>
              <a:buNone/>
              <a:defRPr sz="3312"/>
            </a:pPr>
            <a:r>
              <a:t>Tacitus nem szimpatizál a kereszténységgel, ezért fontos tanú. </a:t>
            </a:r>
          </a:p>
          <a:p>
            <a:pPr marL="0" indent="0" defTabSz="537463">
              <a:spcBef>
                <a:spcPts val="3300"/>
              </a:spcBef>
              <a:buSzTx/>
              <a:buNone/>
              <a:defRPr sz="3312"/>
            </a:pPr>
            <a:r>
              <a:t>Egy olyan vallás elterjedését írja le, ami egy olyan ember imádatán alapul, akit a legdicstelenebb halállal végeztek ki.</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title"/>
          </p:nvPr>
        </p:nvSpPr>
        <p:spPr>
          <a:prstGeom prst="rect">
            <a:avLst/>
          </a:prstGeom>
        </p:spPr>
        <p:txBody>
          <a:bodyPr/>
          <a:lstStyle/>
          <a:p>
            <a:pPr/>
            <a:r>
              <a:t>ifj. Plinius </a:t>
            </a:r>
          </a:p>
          <a:p>
            <a:pPr/>
            <a:r>
              <a:rPr spc="32" sz="3200">
                <a:solidFill>
                  <a:schemeClr val="accent3">
                    <a:hueOff val="-256224"/>
                    <a:satOff val="-13732"/>
                    <a:lumOff val="-19712"/>
                  </a:schemeClr>
                </a:solidFill>
              </a:rPr>
              <a:t>(Kr. u. 61 vagy 62 – Kr. u. 113 körül) </a:t>
            </a:r>
            <a:endParaRPr spc="32" sz="3200">
              <a:solidFill>
                <a:schemeClr val="accent3">
                  <a:hueOff val="-256224"/>
                  <a:satOff val="-13732"/>
                  <a:lumOff val="-19712"/>
                </a:schemeClr>
              </a:solidFill>
            </a:endParaRPr>
          </a:p>
          <a:p>
            <a:pPr/>
            <a:r>
              <a:rPr spc="32" sz="3200">
                <a:solidFill>
                  <a:schemeClr val="accent3">
                    <a:hueOff val="-256224"/>
                    <a:satOff val="-13732"/>
                    <a:lumOff val="-19712"/>
                  </a:schemeClr>
                </a:solidFill>
              </a:rPr>
              <a:t>1–2. századi római író</a:t>
            </a:r>
          </a:p>
        </p:txBody>
      </p:sp>
      <p:sp>
        <p:nvSpPr>
          <p:cNvPr id="404" name="Shape 404"/>
          <p:cNvSpPr/>
          <p:nvPr>
            <p:ph type="body" idx="1"/>
          </p:nvPr>
        </p:nvSpPr>
        <p:spPr>
          <a:prstGeom prst="rect">
            <a:avLst/>
          </a:prstGeom>
        </p:spPr>
        <p:txBody>
          <a:bodyPr/>
          <a:lstStyle/>
          <a:p>
            <a:pPr>
              <a:buBlip>
                <a:blip r:embed="rId2"/>
              </a:buBlip>
            </a:pPr>
            <a:r>
              <a:t>Észak-Törökország, Büthinia tartomány kormányzója</a:t>
            </a:r>
          </a:p>
          <a:p>
            <a:pPr>
              <a:buBlip>
                <a:blip r:embed="rId2"/>
              </a:buBlip>
            </a:pPr>
            <a:r>
              <a:t>Levelezett barátjával, Traianus császárral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Shape 406"/>
          <p:cNvSpPr/>
          <p:nvPr>
            <p:ph type="body" idx="14"/>
          </p:nvPr>
        </p:nvSpPr>
        <p:spPr>
          <a:xfrm>
            <a:off x="1587500" y="2222500"/>
            <a:ext cx="10464800" cy="4813301"/>
          </a:xfrm>
          <a:prstGeom prst="rect">
            <a:avLst/>
          </a:prstGeom>
        </p:spPr>
        <p:txBody>
          <a:bodyPr/>
          <a:lstStyle>
            <a:lvl1pPr>
              <a:defRPr i="1"/>
            </a:lvl1pPr>
          </a:lstStyle>
          <a:p>
            <a:pPr/>
            <a:r>
              <a:t>„Megkérdeztem őket, vajon keresztények-e. Ha igent mondtak, másodszor, harmadszor is megkérdeztem őket, s halállal fenyegettem. Ha megmaradtak vallomásuk mellett, kivégeztettem őket. Nem volt ugyanis kétségem aziránt, hogy akármilyen is a hitük, büntetést érdemel a makacsságuk és hajthatatlan megátalkodottságuk.”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body" idx="14"/>
          </p:nvPr>
        </p:nvSpPr>
        <p:spPr>
          <a:xfrm>
            <a:off x="1587500" y="1885949"/>
            <a:ext cx="10464800" cy="5486401"/>
          </a:xfrm>
          <a:prstGeom prst="rect">
            <a:avLst/>
          </a:prstGeom>
        </p:spPr>
        <p:txBody>
          <a:bodyPr/>
          <a:lstStyle>
            <a:lvl1pPr>
              <a:defRPr i="1"/>
            </a:lvl1pPr>
          </a:lstStyle>
          <a:p>
            <a:pPr/>
            <a:r>
              <a:t>“Biztosítottak ugyanakkor, hogy bűnük vagy tévedésük főként abban állott, hogy meghatározott napon napkelte előtt össze szoktak gyűlni, és Jézusnak mint Istennek váltakozva éneket zengeni, és hogy esküvel kötelezik magukat nem valami bűnre, hanem arra, hogy lopást, rablást, házasságtörést nem követnek el, szavukat meg nem szegik…”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0" name="Shape 410"/>
          <p:cNvSpPr/>
          <p:nvPr>
            <p:ph type="title"/>
          </p:nvPr>
        </p:nvSpPr>
        <p:spPr>
          <a:prstGeom prst="rect">
            <a:avLst/>
          </a:prstGeom>
        </p:spPr>
        <p:txBody>
          <a:bodyPr/>
          <a:lstStyle/>
          <a:p>
            <a:pPr/>
            <a:r>
              <a:t>sötétség borult a földre?</a:t>
            </a:r>
          </a:p>
        </p:txBody>
      </p:sp>
      <p:sp>
        <p:nvSpPr>
          <p:cNvPr id="411" name="Shape 411"/>
          <p:cNvSpPr/>
          <p:nvPr>
            <p:ph type="body" idx="1"/>
          </p:nvPr>
        </p:nvSpPr>
        <p:spPr>
          <a:xfrm>
            <a:off x="1169735" y="2692288"/>
            <a:ext cx="11376529" cy="6694880"/>
          </a:xfrm>
          <a:prstGeom prst="rect">
            <a:avLst/>
          </a:prstGeom>
        </p:spPr>
        <p:txBody>
          <a:bodyPr/>
          <a:lstStyle/>
          <a:p>
            <a:pPr marL="386715" indent="-386715" defTabSz="508254">
              <a:spcBef>
                <a:spcPts val="3100"/>
              </a:spcBef>
              <a:buBlip>
                <a:blip r:embed="rId2"/>
              </a:buBlip>
              <a:defRPr sz="3132"/>
            </a:pPr>
            <a:r>
              <a:t>Mt 27,45: </a:t>
            </a:r>
            <a:r>
              <a:rPr i="1"/>
              <a:t>“A hatodik órától a kilencedik óráig sötétség borult az egész földre.”</a:t>
            </a:r>
            <a:endParaRPr i="1"/>
          </a:p>
          <a:p>
            <a:pPr marL="386715" indent="-386715" defTabSz="508254">
              <a:spcBef>
                <a:spcPts val="3100"/>
              </a:spcBef>
              <a:buBlip>
                <a:blip r:embed="rId2"/>
              </a:buBlip>
              <a:defRPr sz="3132"/>
            </a:pPr>
            <a:r>
              <a:t>A jelenséget Rómában, Athénban, és a mediterrán térségben is észlelték</a:t>
            </a:r>
          </a:p>
          <a:p>
            <a:pPr marL="386715" indent="-386715" defTabSz="508254">
              <a:spcBef>
                <a:spcPts val="3100"/>
              </a:spcBef>
              <a:buBlip>
                <a:blip r:embed="rId2"/>
              </a:buBlip>
              <a:defRPr sz="3132"/>
            </a:pPr>
            <a:r>
              <a:t>Tertullianus szerint a jelenség világra szóló volt</a:t>
            </a:r>
          </a:p>
          <a:p>
            <a:pPr marL="386715" indent="-386715" defTabSz="508254">
              <a:spcBef>
                <a:spcPts val="3100"/>
              </a:spcBef>
              <a:buBlip>
                <a:blip r:embed="rId2"/>
              </a:buBlip>
              <a:defRPr sz="3132"/>
            </a:pPr>
            <a:r>
              <a:t>Phlegon (görög) beszámol arról, hogy a 202. olimpiai játékok negyedik évében (azaz Kr.u. 33-ban) </a:t>
            </a:r>
            <a:r>
              <a:rPr i="1"/>
              <a:t>“Soha nem látott napfogyatkozás következett be…a nap hatodik órájában olyan sötétség támadt, hogy még a csillagok is feltűntek az égen. Rengett a föld Bithiniában, és Nikaiában, rengeteg dolog ledőlt vagy felborult”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Shape 413"/>
          <p:cNvSpPr/>
          <p:nvPr>
            <p:ph type="title"/>
          </p:nvPr>
        </p:nvSpPr>
        <p:spPr>
          <a:xfrm>
            <a:off x="1587500" y="254000"/>
            <a:ext cx="10464800" cy="1279733"/>
          </a:xfrm>
          <a:prstGeom prst="rect">
            <a:avLst/>
          </a:prstGeom>
        </p:spPr>
        <p:txBody>
          <a:bodyPr/>
          <a:lstStyle/>
          <a:p>
            <a:pPr/>
            <a:r>
              <a:t>összefoglalva</a:t>
            </a:r>
          </a:p>
        </p:txBody>
      </p:sp>
      <p:sp>
        <p:nvSpPr>
          <p:cNvPr id="414" name="Shape 414"/>
          <p:cNvSpPr/>
          <p:nvPr>
            <p:ph type="body" idx="1"/>
          </p:nvPr>
        </p:nvSpPr>
        <p:spPr>
          <a:xfrm>
            <a:off x="952499" y="1426666"/>
            <a:ext cx="11875949" cy="7919570"/>
          </a:xfrm>
          <a:prstGeom prst="rect">
            <a:avLst/>
          </a:prstGeom>
        </p:spPr>
        <p:txBody>
          <a:bodyPr/>
          <a:lstStyle/>
          <a:p>
            <a:pPr marL="351155" indent="-351155" defTabSz="461518">
              <a:spcBef>
                <a:spcPts val="2800"/>
              </a:spcBef>
              <a:buBlip>
                <a:blip r:embed="rId2"/>
              </a:buBlip>
              <a:defRPr sz="2844"/>
            </a:pPr>
            <a:r>
              <a:t>A Jézussal kapcsolatos történelmi tények sokkal jobban vannak dokumentálva, mint amit bármelyik másik ókori vallásalapítóval kapcsolatban elmondhatunk.</a:t>
            </a:r>
          </a:p>
          <a:p>
            <a:pPr marL="351155" indent="-351155" defTabSz="461518">
              <a:spcBef>
                <a:spcPts val="2800"/>
              </a:spcBef>
              <a:buBlip>
                <a:blip r:embed="rId2"/>
              </a:buBlip>
              <a:defRPr sz="2844"/>
            </a:pPr>
            <a:r>
              <a:t>Mit tudunk meg a Biblián kívüli forrásokból?</a:t>
            </a:r>
          </a:p>
          <a:p>
            <a:pPr marL="501650" indent="-501650" defTabSz="461518">
              <a:spcBef>
                <a:spcPts val="2800"/>
              </a:spcBef>
              <a:buSzPct val="100000"/>
              <a:buAutoNum type="arabicPeriod" startAt="1"/>
              <a:defRPr i="1" sz="2844"/>
            </a:pPr>
            <a:r>
              <a:t>Jézus zsidó tanító volt</a:t>
            </a:r>
          </a:p>
          <a:p>
            <a:pPr marL="501650" indent="-501650" defTabSz="461518">
              <a:spcBef>
                <a:spcPts val="2800"/>
              </a:spcBef>
              <a:buSzPct val="100000"/>
              <a:buAutoNum type="arabicPeriod" startAt="1"/>
              <a:defRPr i="1" sz="2844"/>
            </a:pPr>
            <a:r>
              <a:t>az emberek csodákat tulajdonítottak neki</a:t>
            </a:r>
          </a:p>
          <a:p>
            <a:pPr marL="501650" indent="-501650" defTabSz="461518">
              <a:spcBef>
                <a:spcPts val="2800"/>
              </a:spcBef>
              <a:buSzPct val="100000"/>
              <a:buAutoNum type="arabicPeriod" startAt="1"/>
              <a:defRPr i="1" sz="2844"/>
            </a:pPr>
            <a:r>
              <a:t>voltak, akik Messiásként tisztelték, követői Istenként imádták</a:t>
            </a:r>
          </a:p>
          <a:p>
            <a:pPr marL="501650" indent="-501650" defTabSz="461518">
              <a:spcBef>
                <a:spcPts val="2800"/>
              </a:spcBef>
              <a:buSzPct val="100000"/>
              <a:buAutoNum type="arabicPeriod" startAt="1"/>
              <a:defRPr i="1" sz="2844"/>
            </a:pPr>
            <a:r>
              <a:t>Poncius Pilátus alatt, Tibérius császár uralkodása idején keresztre feszítették</a:t>
            </a:r>
          </a:p>
          <a:p>
            <a:pPr marL="501650" indent="-501650" defTabSz="461518">
              <a:spcBef>
                <a:spcPts val="2800"/>
              </a:spcBef>
              <a:buSzPct val="100000"/>
              <a:buAutoNum type="arabicPeriod" startAt="1"/>
              <a:defRPr i="1" sz="2844"/>
            </a:pPr>
            <a:r>
              <a:t>bár szégyenletes halált halt, a követői hittek abban, hogy továbbra is él</a:t>
            </a:r>
          </a:p>
          <a:p>
            <a:pPr marL="501650" indent="-501650" defTabSz="461518">
              <a:spcBef>
                <a:spcPts val="2800"/>
              </a:spcBef>
              <a:buSzPct val="100000"/>
              <a:buAutoNum type="arabicPeriod" startAt="1"/>
              <a:defRPr i="1" sz="2844"/>
            </a:pPr>
            <a:r>
              <a:t>az erre a hitre alapuló közösség gyorsan gyarapodott és terjedt (64-ben már Rómában is jelentős keresztény közösség él)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6" name="pasted-image.tiff"/>
          <p:cNvPicPr>
            <a:picLocks noChangeAspect="1"/>
          </p:cNvPicPr>
          <p:nvPr/>
        </p:nvPicPr>
        <p:blipFill>
          <a:blip r:embed="rId2">
            <a:extLst/>
          </a:blip>
          <a:stretch>
            <a:fillRect/>
          </a:stretch>
        </p:blipFill>
        <p:spPr>
          <a:xfrm>
            <a:off x="11047" y="-400429"/>
            <a:ext cx="12982705" cy="1055445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title"/>
          </p:nvPr>
        </p:nvSpPr>
        <p:spPr>
          <a:prstGeom prst="rect">
            <a:avLst/>
          </a:prstGeom>
        </p:spPr>
        <p:txBody>
          <a:bodyPr/>
          <a:lstStyle/>
          <a:p>
            <a:pPr/>
            <a:r>
              <a:t>Lehet-e bizonyítani a feltámadást?</a:t>
            </a:r>
          </a:p>
        </p:txBody>
      </p:sp>
      <p:sp>
        <p:nvSpPr>
          <p:cNvPr id="419" name="Shape 419"/>
          <p:cNvSpPr/>
          <p:nvPr>
            <p:ph type="body" idx="1"/>
          </p:nvPr>
        </p:nvSpPr>
        <p:spPr>
          <a:prstGeom prst="rect">
            <a:avLst/>
          </a:prstGeom>
        </p:spPr>
        <p:txBody>
          <a:bodyPr/>
          <a:lstStyle/>
          <a:p>
            <a:pPr>
              <a:buBlip>
                <a:blip r:embed="rId2"/>
              </a:buBlip>
            </a:pPr>
            <a:r>
              <a:t>A kereszténység próbája a feltámadás</a:t>
            </a:r>
          </a:p>
          <a:p>
            <a:pPr>
              <a:buBlip>
                <a:blip r:embed="rId2"/>
              </a:buBlip>
            </a:pPr>
            <a:r>
              <a:t>Ez vagy a legnagyobb csoda, vagy a legnagyobb csalás a történelemben.</a:t>
            </a:r>
          </a:p>
        </p:txBody>
      </p:sp>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ph type="title"/>
          </p:nvPr>
        </p:nvSpPr>
        <p:spPr>
          <a:prstGeom prst="rect">
            <a:avLst/>
          </a:prstGeom>
        </p:spPr>
        <p:txBody>
          <a:bodyPr/>
          <a:lstStyle/>
          <a:p>
            <a:pPr/>
            <a:r>
              <a:t>Mit tudunk?</a:t>
            </a:r>
          </a:p>
        </p:txBody>
      </p:sp>
      <p:sp>
        <p:nvSpPr>
          <p:cNvPr id="422" name="Shape 422"/>
          <p:cNvSpPr/>
          <p:nvPr>
            <p:ph type="body" idx="1"/>
          </p:nvPr>
        </p:nvSpPr>
        <p:spPr>
          <a:prstGeom prst="rect">
            <a:avLst/>
          </a:prstGeom>
        </p:spPr>
        <p:txBody>
          <a:bodyPr/>
          <a:lstStyle/>
          <a:p>
            <a:pPr>
              <a:buBlip>
                <a:blip r:embed="rId2"/>
              </a:buBlip>
            </a:pPr>
            <a:r>
              <a:t>Jézus meghalt</a:t>
            </a:r>
          </a:p>
          <a:p>
            <a:pPr>
              <a:buBlip>
                <a:blip r:embed="rId2"/>
              </a:buBlip>
            </a:pPr>
            <a:r>
              <a:t>volt egy üres sír</a:t>
            </a:r>
          </a:p>
          <a:p>
            <a:pPr>
              <a:buBlip>
                <a:blip r:embed="rId2"/>
              </a:buBlip>
            </a:pPr>
            <a:r>
              <a:t>volt egy húsvéti hitvallás: “Feltámadt!”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a:r>
              <a:t>Az írásbeliség előtt</a:t>
            </a:r>
          </a:p>
        </p:txBody>
      </p:sp>
      <p:sp>
        <p:nvSpPr>
          <p:cNvPr id="150" name="Shape 150"/>
          <p:cNvSpPr/>
          <p:nvPr>
            <p:ph type="body" idx="1"/>
          </p:nvPr>
        </p:nvSpPr>
        <p:spPr>
          <a:xfrm>
            <a:off x="1587500" y="2743200"/>
            <a:ext cx="10787468" cy="6032500"/>
          </a:xfrm>
          <a:prstGeom prst="rect">
            <a:avLst/>
          </a:prstGeom>
        </p:spPr>
        <p:txBody>
          <a:bodyPr/>
          <a:lstStyle/>
          <a:p>
            <a:pPr marL="342900" indent="-228600" defTabSz="914400">
              <a:spcBef>
                <a:spcPts val="500"/>
              </a:spcBef>
              <a:buClr>
                <a:srgbClr val="93A299"/>
              </a:buClr>
              <a:buSzPct val="100000"/>
              <a:buFont typeface="Arial"/>
              <a:buChar char="•"/>
              <a:defRPr sz="3300">
                <a:solidFill>
                  <a:srgbClr val="564B3C"/>
                </a:solidFill>
              </a:defRPr>
            </a:pPr>
            <a:r>
              <a:t>Nem ismerjük pontosan</a:t>
            </a:r>
          </a:p>
          <a:p>
            <a:pPr marL="342900" indent="-228600" defTabSz="914400">
              <a:spcBef>
                <a:spcPts val="500"/>
              </a:spcBef>
              <a:buClr>
                <a:srgbClr val="93A299"/>
              </a:buClr>
              <a:buSzPct val="100000"/>
              <a:buFont typeface="Arial"/>
              <a:buChar char="•"/>
              <a:defRPr sz="3300">
                <a:solidFill>
                  <a:srgbClr val="564B3C"/>
                </a:solidFill>
              </a:defRPr>
            </a:pPr>
            <a:r>
              <a:t>Valószínűleg a máig fennmaradt törzsi, tradicionális vallásokhoz álltak közel (Afrika, Dél-Amerika, Óceánia stb.)</a:t>
            </a:r>
          </a:p>
          <a:p>
            <a:pPr marL="342900" indent="-228600" defTabSz="914400">
              <a:spcBef>
                <a:spcPts val="500"/>
              </a:spcBef>
              <a:buClr>
                <a:srgbClr val="93A299"/>
              </a:buClr>
              <a:buSzPct val="100000"/>
              <a:buFont typeface="Arial"/>
              <a:buChar char="•"/>
              <a:defRPr sz="3300">
                <a:solidFill>
                  <a:srgbClr val="564B3C"/>
                </a:solidFill>
              </a:defRPr>
            </a:pPr>
            <a:r>
              <a:t>Az írásbeliség megjelenése után tudunk többet (pl. Egyiptom)</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ph type="title"/>
          </p:nvPr>
        </p:nvSpPr>
        <p:spPr>
          <a:prstGeom prst="rect">
            <a:avLst/>
          </a:prstGeom>
        </p:spPr>
        <p:txBody>
          <a:bodyPr/>
          <a:lstStyle/>
          <a:p>
            <a:pPr/>
            <a:r>
              <a:t>1. Meghalt?</a:t>
            </a:r>
          </a:p>
        </p:txBody>
      </p:sp>
      <p:sp>
        <p:nvSpPr>
          <p:cNvPr id="425" name="Shape 425"/>
          <p:cNvSpPr/>
          <p:nvPr>
            <p:ph type="body" idx="1"/>
          </p:nvPr>
        </p:nvSpPr>
        <p:spPr>
          <a:prstGeom prst="rect">
            <a:avLst/>
          </a:prstGeom>
        </p:spPr>
        <p:txBody>
          <a:bodyPr/>
          <a:lstStyle/>
          <a:p>
            <a:pPr>
              <a:buBlip>
                <a:blip r:embed="rId2"/>
              </a:buBlip>
            </a:pPr>
            <a:r>
              <a:t>Elítélték - már bizonyítottuk</a:t>
            </a:r>
          </a:p>
          <a:p>
            <a:pPr>
              <a:buBlip>
                <a:blip r:embed="rId2"/>
              </a:buBlip>
            </a:pPr>
            <a:r>
              <a:t>fontos: Akik kivégezték szakmabeli “profik” voltak</a:t>
            </a:r>
          </a:p>
          <a:p>
            <a:pPr>
              <a:buBlip>
                <a:blip r:embed="rId2"/>
              </a:buBlip>
            </a:pPr>
            <a:r>
              <a:t>sírba tették, követ tettek elé (1-2 tonna)</a:t>
            </a:r>
          </a:p>
          <a:p>
            <a:pPr>
              <a:buBlip>
                <a:blip r:embed="rId2"/>
              </a:buBlip>
            </a:pPr>
            <a:r>
              <a:t>lepecsételték</a:t>
            </a:r>
          </a:p>
          <a:p>
            <a:pPr>
              <a:buBlip>
                <a:blip r:embed="rId2"/>
              </a:buBlip>
            </a:pPr>
            <a:r>
              <a:t>őrséget állítottak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title"/>
          </p:nvPr>
        </p:nvSpPr>
        <p:spPr>
          <a:prstGeom prst="rect">
            <a:avLst/>
          </a:prstGeom>
        </p:spPr>
        <p:txBody>
          <a:bodyPr/>
          <a:lstStyle/>
          <a:p>
            <a:pPr/>
            <a:r>
              <a:t>ájulás elmélet</a:t>
            </a:r>
          </a:p>
        </p:txBody>
      </p:sp>
      <p:sp>
        <p:nvSpPr>
          <p:cNvPr id="428" name="Shape 428"/>
          <p:cNvSpPr/>
          <p:nvPr>
            <p:ph type="body" idx="1"/>
          </p:nvPr>
        </p:nvSpPr>
        <p:spPr>
          <a:xfrm>
            <a:off x="1587500" y="2730500"/>
            <a:ext cx="10464800" cy="6595357"/>
          </a:xfrm>
          <a:prstGeom prst="rect">
            <a:avLst/>
          </a:prstGeom>
        </p:spPr>
        <p:txBody>
          <a:bodyPr/>
          <a:lstStyle/>
          <a:p>
            <a:pPr marL="408940" indent="-408940" defTabSz="537463">
              <a:spcBef>
                <a:spcPts val="3300"/>
              </a:spcBef>
              <a:buBlip>
                <a:blip r:embed="rId2"/>
              </a:buBlip>
              <a:defRPr sz="3312"/>
            </a:pPr>
            <a:r>
              <a:t>csak elájult a kereszten (túlélte a szíven szúrást is)</a:t>
            </a:r>
          </a:p>
          <a:p>
            <a:pPr marL="408940" indent="-408940" defTabSz="537463">
              <a:spcBef>
                <a:spcPts val="3300"/>
              </a:spcBef>
              <a:buBlip>
                <a:blip r:embed="rId2"/>
              </a:buBlip>
              <a:defRPr sz="3312"/>
            </a:pPr>
            <a:r>
              <a:t>betették a sírba, a hideg levegő magához térítette</a:t>
            </a:r>
          </a:p>
          <a:p>
            <a:pPr marL="408940" indent="-408940" defTabSz="537463">
              <a:spcBef>
                <a:spcPts val="3300"/>
              </a:spcBef>
              <a:buBlip>
                <a:blip r:embed="rId2"/>
              </a:buBlip>
              <a:defRPr sz="3312"/>
            </a:pPr>
            <a:r>
              <a:t>aztán ez a megkorbácsolt, keresztre feszített félholt ember elgördítette a tonnás követ</a:t>
            </a:r>
          </a:p>
          <a:p>
            <a:pPr marL="408940" indent="-408940" defTabSz="537463">
              <a:spcBef>
                <a:spcPts val="3300"/>
              </a:spcBef>
              <a:buBlip>
                <a:blip r:embed="rId2"/>
              </a:buBlip>
              <a:defRPr sz="3312"/>
            </a:pPr>
            <a:r>
              <a:t>kicselezte az őrséget</a:t>
            </a:r>
          </a:p>
          <a:p>
            <a:pPr marL="408940" indent="-408940" defTabSz="537463">
              <a:spcBef>
                <a:spcPts val="3300"/>
              </a:spcBef>
              <a:buBlip>
                <a:blip r:embed="rId2"/>
              </a:buBlip>
              <a:defRPr sz="3312"/>
            </a:pPr>
            <a:r>
              <a:t>megmutatta magát a tanítványainak, mint dicsőséges feltámadt király</a:t>
            </a:r>
          </a:p>
          <a:p>
            <a:pPr marL="408940" indent="-408940" defTabSz="537463">
              <a:spcBef>
                <a:spcPts val="3300"/>
              </a:spcBef>
              <a:buBlip>
                <a:blip r:embed="rId2"/>
              </a:buBlip>
              <a:defRPr sz="3312"/>
            </a:pPr>
            <a:r>
              <a:t>hihető…</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title"/>
          </p:nvPr>
        </p:nvSpPr>
        <p:spPr>
          <a:prstGeom prst="rect">
            <a:avLst/>
          </a:prstGeom>
        </p:spPr>
        <p:txBody>
          <a:bodyPr/>
          <a:lstStyle/>
          <a:p>
            <a:pPr/>
            <a:r>
              <a:t>2. üres volt a sír?</a:t>
            </a:r>
          </a:p>
        </p:txBody>
      </p:sp>
      <p:sp>
        <p:nvSpPr>
          <p:cNvPr id="431" name="Shape 431"/>
          <p:cNvSpPr/>
          <p:nvPr>
            <p:ph type="body" idx="1"/>
          </p:nvPr>
        </p:nvSpPr>
        <p:spPr>
          <a:prstGeom prst="rect">
            <a:avLst/>
          </a:prstGeom>
        </p:spPr>
        <p:txBody>
          <a:bodyPr/>
          <a:lstStyle/>
          <a:p>
            <a:pPr>
              <a:buBlip>
                <a:blip r:embed="rId2"/>
              </a:buBlip>
            </a:pPr>
            <a:r>
              <a:t>vagy rossz sírhoz mentek az asszonyok? Esetleg a római őrség és a zsidó vezetők is rossz sírhoz mentek?</a:t>
            </a:r>
          </a:p>
          <a:p>
            <a:pPr>
              <a:buBlip>
                <a:blip r:embed="rId2"/>
              </a:buBlip>
            </a:pPr>
            <a:r>
              <a:t>Gondolj bele: ha meglett volna Jézus teste, mi sem egyszerűbb, mint közszemlére tenni, és a kereszténységnek azonnal vége</a:t>
            </a:r>
          </a:p>
          <a:p>
            <a:pPr>
              <a:buBlip>
                <a:blip r:embed="rId2"/>
              </a:buBlip>
            </a:pPr>
            <a:r>
              <a:t>ehelyett a zsidó vezetők elterjesztik, hogy a tanítványok lopták el a testet…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body" idx="14"/>
          </p:nvPr>
        </p:nvSpPr>
        <p:spPr>
          <a:xfrm>
            <a:off x="1384967" y="507999"/>
            <a:ext cx="10464801" cy="8483601"/>
          </a:xfrm>
          <a:prstGeom prst="rect">
            <a:avLst/>
          </a:prstGeom>
        </p:spPr>
        <p:txBody>
          <a:bodyPr/>
          <a:lstStyle/>
          <a:p>
            <a:pPr>
              <a:defRPr i="1"/>
            </a:pPr>
            <a:r>
              <a:t>Még úton voltak, amikor néhány őr bement a városba, és jelentette a főpapoknak a történteket. Ezek a vénekkel egyetemben tanácsot tartottak. Azt határozták, hogy adnak egy csomó pénzt a katonáknak, és meghagyták nekik: „Mondjátok, hogy éjnek idején, amíg mi aludtunk, odajöttek a tanítványai és ellopták. Ha tudomást szerez róla a helytartó, majd megnyugtatjuk, és kimentünk benneteket.” </a:t>
            </a:r>
            <a:r>
              <a:rPr sz="1100">
                <a:solidFill>
                  <a:srgbClr val="777777"/>
                </a:solidFill>
              </a:rPr>
              <a:t>15</a:t>
            </a:r>
            <a:r>
              <a:t>Azok elfogadták a pénzt, és úgy jártak el, ahogy meghagyták nekik. Ez a szóbeszéd mind a mai napig elterjedt a zsidók közt. </a:t>
            </a:r>
          </a:p>
          <a:p>
            <a:pPr>
              <a:defRPr i="1"/>
            </a:pPr>
            <a:r>
              <a:t>(Mt 28, 11-15)</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Shape 435"/>
          <p:cNvSpPr/>
          <p:nvPr>
            <p:ph type="title"/>
          </p:nvPr>
        </p:nvSpPr>
        <p:spPr>
          <a:xfrm>
            <a:off x="1587500" y="254000"/>
            <a:ext cx="10464800" cy="1244613"/>
          </a:xfrm>
          <a:prstGeom prst="rect">
            <a:avLst/>
          </a:prstGeom>
        </p:spPr>
        <p:txBody>
          <a:bodyPr/>
          <a:lstStyle>
            <a:lvl1pPr>
              <a:defRPr spc="63" sz="6300"/>
            </a:lvl1pPr>
          </a:lstStyle>
          <a:p>
            <a:pPr/>
            <a:r>
              <a:t>A tanítványok lopták el?</a:t>
            </a:r>
          </a:p>
        </p:txBody>
      </p:sp>
      <p:sp>
        <p:nvSpPr>
          <p:cNvPr id="436" name="Shape 436"/>
          <p:cNvSpPr/>
          <p:nvPr>
            <p:ph type="body" idx="1"/>
          </p:nvPr>
        </p:nvSpPr>
        <p:spPr>
          <a:xfrm>
            <a:off x="952499" y="1552602"/>
            <a:ext cx="11734802" cy="7788687"/>
          </a:xfrm>
          <a:prstGeom prst="rect">
            <a:avLst/>
          </a:prstGeom>
        </p:spPr>
        <p:txBody>
          <a:bodyPr/>
          <a:lstStyle/>
          <a:p>
            <a:pPr marL="382270" indent="-382270" defTabSz="502412">
              <a:spcBef>
                <a:spcPts val="3000"/>
              </a:spcBef>
              <a:buBlip>
                <a:blip r:embed="rId2"/>
              </a:buBlip>
              <a:defRPr sz="3096"/>
            </a:pPr>
            <a:r>
              <a:t>Nem számítottak a feltámadásra, bár Jézus többször mondta.</a:t>
            </a:r>
          </a:p>
          <a:p>
            <a:pPr marL="382270" indent="-382270" defTabSz="502412">
              <a:spcBef>
                <a:spcPts val="3000"/>
              </a:spcBef>
              <a:buBlip>
                <a:blip r:embed="rId2"/>
              </a:buBlip>
              <a:defRPr sz="3096"/>
            </a:pPr>
            <a:r>
              <a:t>Nagypénteken elfutottak, utána bezárkóznak, félnek. </a:t>
            </a:r>
          </a:p>
          <a:p>
            <a:pPr marL="382270" indent="-382270" defTabSz="502412">
              <a:spcBef>
                <a:spcPts val="3000"/>
              </a:spcBef>
              <a:buBlip>
                <a:blip r:embed="rId2"/>
              </a:buBlip>
              <a:defRPr sz="3096"/>
            </a:pPr>
            <a:r>
              <a:t>10 rettegő ember egy ellenséges városban</a:t>
            </a:r>
          </a:p>
          <a:p>
            <a:pPr marL="382270" indent="-382270" defTabSz="502412">
              <a:spcBef>
                <a:spcPts val="3000"/>
              </a:spcBef>
              <a:buBlip>
                <a:blip r:embed="rId2"/>
              </a:buBlip>
              <a:defRPr sz="3096"/>
            </a:pPr>
            <a:r>
              <a:t>(Hétfőn pedig bátran hirdetik, hogy Jézus feltámadt.)</a:t>
            </a:r>
          </a:p>
          <a:p>
            <a:pPr marL="382270" indent="-382270" defTabSz="502412">
              <a:spcBef>
                <a:spcPts val="3000"/>
              </a:spcBef>
              <a:buBlip>
                <a:blip r:embed="rId2"/>
              </a:buBlip>
              <a:defRPr sz="3096"/>
            </a:pPr>
            <a:r>
              <a:t>Mit nyertek azzal, hogy azt hirdették: feltámadt? - vértanúhalált! Életükkel tanúskodtak a hitük mellett (egy kivételével, aki János volt). És az első 300 évben több százezer keresztény.</a:t>
            </a:r>
          </a:p>
          <a:p>
            <a:pPr marL="382270" indent="-382270" defTabSz="502412">
              <a:spcBef>
                <a:spcPts val="3000"/>
              </a:spcBef>
              <a:buBlip>
                <a:blip r:embed="rId2"/>
              </a:buBlip>
              <a:defRPr sz="3096"/>
            </a:pPr>
            <a:r>
              <a:t>Hazugság? Ez nem összeegyeztethető az életvitelükkel és a tanításukkal, sem a józan ésszel (akkor hal meg valaki egy hazugságért, ha igaznak hiszi)</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body" idx="13"/>
          </p:nvPr>
        </p:nvSpPr>
        <p:spPr>
          <a:prstGeom prst="rect">
            <a:avLst/>
          </a:prstGeom>
        </p:spPr>
        <p:txBody>
          <a:bodyPr/>
          <a:lstStyle/>
          <a:p>
            <a:pPr/>
            <a:r>
              <a:t>-H. Poirot</a:t>
            </a:r>
          </a:p>
        </p:txBody>
      </p:sp>
      <p:sp>
        <p:nvSpPr>
          <p:cNvPr id="439" name="Shape 439"/>
          <p:cNvSpPr/>
          <p:nvPr>
            <p:ph type="body" idx="14"/>
          </p:nvPr>
        </p:nvSpPr>
        <p:spPr>
          <a:xfrm>
            <a:off x="1587500" y="3905249"/>
            <a:ext cx="10464800" cy="1447801"/>
          </a:xfrm>
          <a:prstGeom prst="rect">
            <a:avLst/>
          </a:prstGeom>
        </p:spPr>
        <p:txBody>
          <a:bodyPr/>
          <a:lstStyle>
            <a:lvl1pPr>
              <a:defRPr i="1"/>
            </a:lvl1pPr>
          </a:lstStyle>
          <a:p>
            <a:pPr/>
            <a:r>
              <a:t>„Legyen bármilyen furcsa is a végeredmény, a bizonyítékok nem hazudnak.”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1" name=""/>
          <p:cNvPicPr>
            <a:picLocks noChangeAspect="0"/>
          </p:cNvPicPr>
          <p:nvPr>
            <p:ph type="pic" idx="13"/>
          </p:nvPr>
        </p:nvPicPr>
        <p:blipFill>
          <a:blip r:embed="rId2">
            <a:extLst/>
          </a:blip>
          <a:stretch>
            <a:fillRect/>
          </a:stretch>
        </p:blipFill>
        <p:spPr>
          <a:xfrm rot="21600000">
            <a:off x="3022599" y="1212850"/>
            <a:ext cx="6961556" cy="5295901"/>
          </a:xfrm>
          <a:prstGeom prst="rect">
            <a:avLst/>
          </a:prstGeom>
        </p:spPr>
      </p:pic>
      <p:sp>
        <p:nvSpPr>
          <p:cNvPr id="442" name="Shape 442"/>
          <p:cNvSpPr/>
          <p:nvPr>
            <p:ph type="title"/>
          </p:nvPr>
        </p:nvSpPr>
        <p:spPr>
          <a:prstGeom prst="rect">
            <a:avLst/>
          </a:prstGeom>
        </p:spPr>
        <p:txBody>
          <a:bodyPr/>
          <a:lstStyle/>
          <a:p>
            <a:pPr/>
            <a:r>
              <a:t>Isten feltárja önmagát</a:t>
            </a:r>
          </a:p>
        </p:txBody>
      </p:sp>
      <p:sp>
        <p:nvSpPr>
          <p:cNvPr id="443" name="Shape 443"/>
          <p:cNvSpPr/>
          <p:nvPr>
            <p:ph type="body" sz="quarter" idx="1"/>
          </p:nvPr>
        </p:nvSpPr>
        <p:spPr>
          <a:prstGeom prst="rect">
            <a:avLst/>
          </a:prstGeom>
        </p:spPr>
        <p:txBody>
          <a:bodyPr/>
          <a:lstStyle/>
          <a:p>
            <a:pPr/>
            <a:r>
              <a:t>az ószövetségi kinyilatkoztatás Istenről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body" idx="1"/>
          </p:nvPr>
        </p:nvSpPr>
        <p:spPr>
          <a:prstGeom prst="rect">
            <a:avLst/>
          </a:prstGeom>
        </p:spPr>
        <p:txBody>
          <a:bodyPr/>
          <a:lstStyle/>
          <a:p>
            <a:pPr marL="342900" indent="-342900" defTabSz="914400">
              <a:spcBef>
                <a:spcPts val="700"/>
              </a:spcBef>
              <a:buSzPct val="100000"/>
              <a:buChar char="•"/>
              <a:defRPr sz="3200">
                <a:solidFill>
                  <a:srgbClr val="000000"/>
                </a:solidFill>
                <a:latin typeface="Arial"/>
                <a:ea typeface="Arial"/>
                <a:cs typeface="Arial"/>
                <a:sym typeface="Arial"/>
              </a:defRPr>
            </a:pPr>
            <a:r>
              <a:t>Isten szabadon feltárja önmagát</a:t>
            </a:r>
            <a:endParaRPr>
              <a:latin typeface="Graeca"/>
              <a:ea typeface="Graeca"/>
              <a:cs typeface="Graeca"/>
              <a:sym typeface="Graeca"/>
            </a:endParaRPr>
          </a:p>
          <a:p>
            <a:pPr marL="342900" indent="-342900" defTabSz="914400">
              <a:spcBef>
                <a:spcPts val="700"/>
              </a:spcBef>
              <a:buSzPct val="100000"/>
              <a:buChar char="•"/>
              <a:defRPr sz="3200">
                <a:solidFill>
                  <a:srgbClr val="000000"/>
                </a:solidFill>
                <a:latin typeface="Arial"/>
                <a:ea typeface="Arial"/>
                <a:cs typeface="Arial"/>
                <a:sym typeface="Arial"/>
              </a:defRPr>
            </a:pPr>
            <a:r>
              <a:t>Kiv 3. Rabbik magyarázatai (Isten a tövisek között, a lángokban).</a:t>
            </a:r>
          </a:p>
          <a:p>
            <a:pPr marL="342900" indent="-342900" defTabSz="914400">
              <a:spcBef>
                <a:spcPts val="700"/>
              </a:spcBef>
              <a:buSzPct val="100000"/>
              <a:buChar char="•"/>
              <a:defRPr sz="3200">
                <a:solidFill>
                  <a:srgbClr val="000000"/>
                </a:solidFill>
                <a:latin typeface="Arial"/>
                <a:ea typeface="Arial"/>
                <a:cs typeface="Arial"/>
                <a:sym typeface="Arial"/>
              </a:defRPr>
            </a:pPr>
            <a:r>
              <a:t>Isten neve</a:t>
            </a:r>
          </a:p>
          <a:p>
            <a:pPr lvl="1" marL="742950" indent="-285750" defTabSz="914400">
              <a:spcBef>
                <a:spcPts val="0"/>
              </a:spcBef>
              <a:buSzPct val="100000"/>
              <a:buChar char="–"/>
              <a:defRPr sz="2800">
                <a:solidFill>
                  <a:srgbClr val="000000"/>
                </a:solidFill>
                <a:latin typeface="Arial"/>
                <a:ea typeface="Arial"/>
                <a:cs typeface="Arial"/>
                <a:sym typeface="Arial"/>
              </a:defRPr>
            </a:pPr>
            <a:r>
              <a:t>Isten elutasítja a választ. ‘Miért kérdezed a nevemet? Vagyok, aki vagyok.’</a:t>
            </a:r>
          </a:p>
          <a:p>
            <a:pPr lvl="1" marL="742950" indent="-285750" defTabSz="914400">
              <a:spcBef>
                <a:spcPts val="0"/>
              </a:spcBef>
              <a:buSzPct val="100000"/>
              <a:buChar char="–"/>
              <a:defRPr sz="2800">
                <a:solidFill>
                  <a:srgbClr val="000000"/>
                </a:solidFill>
                <a:latin typeface="Arial"/>
                <a:ea typeface="Arial"/>
                <a:cs typeface="Arial"/>
                <a:sym typeface="Arial"/>
              </a:defRPr>
            </a:pPr>
            <a:r>
              <a:t>Isten tér és idő feletti. Emberi szóval megnevezhetetlen.</a:t>
            </a:r>
          </a:p>
          <a:p>
            <a:pPr marL="342900" indent="-342900" defTabSz="914400">
              <a:lnSpc>
                <a:spcPct val="90000"/>
              </a:lnSpc>
              <a:spcBef>
                <a:spcPts val="700"/>
              </a:spcBef>
              <a:buSzPct val="100000"/>
              <a:buChar char="•"/>
              <a:defRPr sz="3200">
                <a:solidFill>
                  <a:srgbClr val="000000"/>
                </a:solidFill>
                <a:latin typeface="Arial"/>
                <a:ea typeface="Arial"/>
                <a:cs typeface="Arial"/>
                <a:sym typeface="Arial"/>
              </a:defRPr>
            </a:pPr>
            <a:r>
              <a:t>Isten megnevezhetővé teszi magát. Belép a történelembe. Megteremti a kapcsolat lehetőségét.</a:t>
            </a:r>
          </a:p>
          <a:p>
            <a:pPr marL="342900" indent="-342900" defTabSz="914400">
              <a:lnSpc>
                <a:spcPct val="90000"/>
              </a:lnSpc>
              <a:spcBef>
                <a:spcPts val="700"/>
              </a:spcBef>
              <a:buSzPct val="100000"/>
              <a:buChar char="•"/>
              <a:defRPr sz="3200">
                <a:solidFill>
                  <a:srgbClr val="000000"/>
                </a:solidFill>
                <a:latin typeface="Arial"/>
                <a:ea typeface="Arial"/>
                <a:cs typeface="Arial"/>
                <a:sym typeface="Arial"/>
              </a:defRPr>
            </a:pPr>
            <a:r>
              <a:t>Biblia: emberek Istene, élők Istene. Ábrahám, Izsák és Jákob Istene. Jákob erőse; Izsák félelme.</a:t>
            </a:r>
          </a:p>
          <a:p>
            <a:pPr lvl="1" marL="742950" indent="-285750" defTabSz="914400">
              <a:spcBef>
                <a:spcPts val="0"/>
              </a:spcBef>
              <a:buSzPct val="100000"/>
              <a:buChar char="–"/>
              <a:defRPr sz="2800">
                <a:solidFill>
                  <a:srgbClr val="000000"/>
                </a:solidFill>
                <a:latin typeface="Arial"/>
                <a:ea typeface="Arial"/>
                <a:cs typeface="Arial"/>
                <a:sym typeface="Arial"/>
              </a:defRPr>
            </a:pPr>
            <a:r>
              <a:t>Elohim (többes szám – egyes számú igékkel)</a:t>
            </a:r>
          </a:p>
          <a:p>
            <a:pPr lvl="1" marL="742950" indent="-285750" defTabSz="914400">
              <a:spcBef>
                <a:spcPts val="0"/>
              </a:spcBef>
              <a:buSzPct val="100000"/>
              <a:buChar char="–"/>
              <a:defRPr sz="2800">
                <a:solidFill>
                  <a:srgbClr val="000000"/>
                </a:solidFill>
                <a:latin typeface="Arial"/>
                <a:ea typeface="Arial"/>
                <a:cs typeface="Arial"/>
                <a:sym typeface="Arial"/>
              </a:defRPr>
            </a:pPr>
            <a:r>
              <a:t>Vagyok aki vagyok. Veled vagyok. Akkor majd megtudják az egyiptomiak, hogy ÉN VAGYOK (Kiv 14,18). ‘Izrael az én elsőszülött fiam’ (Kiv 4,22).</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body" idx="1"/>
          </p:nvPr>
        </p:nvSpPr>
        <p:spPr>
          <a:prstGeom prst="rect">
            <a:avLst/>
          </a:prstGeom>
        </p:spPr>
        <p:txBody>
          <a:bodyPr/>
          <a:lstStyle/>
          <a:p>
            <a:pPr marL="342900" indent="-342900" defTabSz="914400">
              <a:spcBef>
                <a:spcPts val="700"/>
              </a:spcBef>
              <a:buSzPct val="100000"/>
              <a:buChar char="•"/>
              <a:defRPr sz="3200">
                <a:solidFill>
                  <a:srgbClr val="000000"/>
                </a:solidFill>
                <a:latin typeface="Arial"/>
                <a:ea typeface="Arial"/>
                <a:cs typeface="Arial"/>
                <a:sym typeface="Arial"/>
              </a:defRPr>
            </a:pPr>
            <a:r>
              <a:t>Személyes Isten – kell, aki befogadja a közeledését. (Mózes pl.)</a:t>
            </a:r>
          </a:p>
          <a:p>
            <a:pPr lvl="1" marL="742950" indent="-285750" defTabSz="914400">
              <a:spcBef>
                <a:spcPts val="0"/>
              </a:spcBef>
              <a:buSzPct val="100000"/>
              <a:buChar char="–"/>
              <a:defRPr sz="2800">
                <a:solidFill>
                  <a:srgbClr val="000000"/>
                </a:solidFill>
                <a:latin typeface="Arial"/>
                <a:ea typeface="Arial"/>
                <a:cs typeface="Arial"/>
                <a:sym typeface="Arial"/>
              </a:defRPr>
            </a:pPr>
            <a:r>
              <a:t>Én Istenem		-	én népem</a:t>
            </a:r>
          </a:p>
          <a:p>
            <a:pPr lvl="1" marL="742950" indent="-285750" defTabSz="914400">
              <a:spcBef>
                <a:spcPts val="0"/>
              </a:spcBef>
              <a:buSzPct val="100000"/>
              <a:buChar char="–"/>
              <a:defRPr sz="2800">
                <a:solidFill>
                  <a:srgbClr val="000000"/>
                </a:solidFill>
                <a:latin typeface="Arial"/>
                <a:ea typeface="Arial"/>
                <a:cs typeface="Arial"/>
                <a:sym typeface="Arial"/>
              </a:defRPr>
            </a:pPr>
            <a:r>
              <a:t>Tulajdonos		-	az Ő birtoka</a:t>
            </a:r>
          </a:p>
          <a:p>
            <a:pPr lvl="1" marL="742950" indent="-285750" defTabSz="914400">
              <a:spcBef>
                <a:spcPts val="0"/>
              </a:spcBef>
              <a:buSzPct val="100000"/>
              <a:buChar char="–"/>
              <a:defRPr sz="2800">
                <a:solidFill>
                  <a:srgbClr val="000000"/>
                </a:solidFill>
                <a:latin typeface="Arial"/>
                <a:ea typeface="Arial"/>
                <a:cs typeface="Arial"/>
                <a:sym typeface="Arial"/>
              </a:defRPr>
            </a:pPr>
            <a:r>
              <a:t>Király			-	az Ő országa</a:t>
            </a:r>
          </a:p>
          <a:p>
            <a:pPr lvl="1" marL="742950" indent="-285750" defTabSz="914400">
              <a:spcBef>
                <a:spcPts val="0"/>
              </a:spcBef>
              <a:buSzPct val="100000"/>
              <a:buChar char="–"/>
              <a:defRPr sz="2800">
                <a:solidFill>
                  <a:srgbClr val="000000"/>
                </a:solidFill>
                <a:latin typeface="Arial"/>
                <a:ea typeface="Arial"/>
                <a:cs typeface="Arial"/>
                <a:sym typeface="Arial"/>
              </a:defRPr>
            </a:pPr>
            <a:r>
              <a:t>Pásztor		-	az Ő nyája</a:t>
            </a:r>
          </a:p>
          <a:p>
            <a:pPr lvl="1" marL="742950" indent="-285750" defTabSz="914400">
              <a:spcBef>
                <a:spcPts val="0"/>
              </a:spcBef>
              <a:buSzPct val="100000"/>
              <a:buChar char="–"/>
              <a:defRPr sz="2800">
                <a:solidFill>
                  <a:srgbClr val="000000"/>
                </a:solidFill>
                <a:latin typeface="Arial"/>
                <a:ea typeface="Arial"/>
                <a:cs typeface="Arial"/>
                <a:sym typeface="Arial"/>
              </a:defRPr>
            </a:pPr>
            <a:r>
              <a:t>Hitves			- 	menyasszony, </a:t>
            </a:r>
          </a:p>
          <a:p>
            <a:pPr lvl="1" marL="285750" indent="171450" defTabSz="914400">
              <a:spcBef>
                <a:spcPts val="0"/>
              </a:spcBef>
              <a:buSzTx/>
              <a:buNone/>
              <a:defRPr sz="2800">
                <a:solidFill>
                  <a:srgbClr val="000000"/>
                </a:solidFill>
                <a:latin typeface="Arial"/>
                <a:ea typeface="Arial"/>
                <a:cs typeface="Arial"/>
                <a:sym typeface="Arial"/>
              </a:defRPr>
            </a:pPr>
            <a:r>
              <a:t>                                              Sion leánya</a:t>
            </a:r>
          </a:p>
          <a:p>
            <a:pPr lvl="1" marL="742950" indent="-285750" defTabSz="914400">
              <a:spcBef>
                <a:spcPts val="0"/>
              </a:spcBef>
              <a:buSzPct val="100000"/>
              <a:buChar char="–"/>
              <a:defRPr sz="2800">
                <a:solidFill>
                  <a:srgbClr val="000000"/>
                </a:solidFill>
                <a:latin typeface="Arial"/>
                <a:ea typeface="Arial"/>
                <a:cs typeface="Arial"/>
                <a:sym typeface="Arial"/>
              </a:defRPr>
            </a:pPr>
            <a:r>
              <a:t>Úr			-	az én szolgám</a:t>
            </a:r>
          </a:p>
          <a:p>
            <a:pPr lvl="1" marL="742950" indent="-285750" defTabSz="914400">
              <a:spcBef>
                <a:spcPts val="0"/>
              </a:spcBef>
              <a:buSzPct val="100000"/>
              <a:buChar char="–"/>
              <a:defRPr sz="2800">
                <a:solidFill>
                  <a:srgbClr val="000000"/>
                </a:solidFill>
                <a:latin typeface="Arial"/>
                <a:ea typeface="Arial"/>
                <a:cs typeface="Arial"/>
                <a:sym typeface="Arial"/>
              </a:defRPr>
            </a:pPr>
            <a:r>
              <a:t>Atya			-	fiam, a Fölkent</a:t>
            </a:r>
          </a:p>
          <a:p>
            <a:pPr marL="342900" indent="-342900" defTabSz="914400">
              <a:spcBef>
                <a:spcPts val="700"/>
              </a:spcBef>
              <a:buSzPct val="100000"/>
              <a:buChar char="•"/>
              <a:defRPr sz="3200">
                <a:solidFill>
                  <a:srgbClr val="000000"/>
                </a:solidFill>
                <a:latin typeface="Arial"/>
                <a:ea typeface="Arial"/>
                <a:cs typeface="Arial"/>
                <a:sym typeface="Arial"/>
              </a:defRPr>
            </a:pPr>
            <a:r>
              <a:t>Isten személyes kapcsolatban tárja fel önmagát, amit Ő kezdeményez, teremt meg.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9" name=""/>
          <p:cNvPicPr>
            <a:picLocks noChangeAspect="0"/>
          </p:cNvPicPr>
          <p:nvPr>
            <p:ph type="pic" idx="13"/>
          </p:nvPr>
        </p:nvPicPr>
        <p:blipFill>
          <a:blip r:embed="rId2">
            <a:extLst/>
          </a:blip>
          <a:stretch>
            <a:fillRect/>
          </a:stretch>
        </p:blipFill>
        <p:spPr>
          <a:xfrm>
            <a:off x="7492999" y="1784349"/>
            <a:ext cx="4737102" cy="6184902"/>
          </a:xfrm>
          <a:prstGeom prst="rect">
            <a:avLst/>
          </a:prstGeom>
        </p:spPr>
      </p:pic>
      <p:sp>
        <p:nvSpPr>
          <p:cNvPr id="450" name="Shape 450"/>
          <p:cNvSpPr/>
          <p:nvPr>
            <p:ph type="title"/>
          </p:nvPr>
        </p:nvSpPr>
        <p:spPr>
          <a:prstGeom prst="rect">
            <a:avLst/>
          </a:prstGeom>
        </p:spPr>
        <p:txBody>
          <a:bodyPr/>
          <a:lstStyle/>
          <a:p>
            <a:pPr/>
            <a:r>
              <a:t>A monoteizmus eredete</a:t>
            </a:r>
          </a:p>
        </p:txBody>
      </p:sp>
      <p:sp>
        <p:nvSpPr>
          <p:cNvPr id="451" name="Shape 451"/>
          <p:cNvSpPr/>
          <p:nvPr>
            <p:ph type="body" sz="quarter" idx="1"/>
          </p:nvPr>
        </p:nvSpPr>
        <p:spPr>
          <a:prstGeom prst="rect">
            <a:avLst/>
          </a:prstGeom>
        </p:spPr>
        <p:txBody>
          <a:bodyP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HardCover">
  <a:themeElements>
    <a:clrScheme name="HardCover">
      <a:dk1>
        <a:srgbClr val="6E603B"/>
      </a:dk1>
      <a:lt1>
        <a:srgbClr val="33446E"/>
      </a:lt1>
      <a:dk2>
        <a:srgbClr val="5C5A52"/>
      </a:dk2>
      <a:lt2>
        <a:srgbClr val="DCDEE0"/>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HardCover">
      <a:majorFont>
        <a:latin typeface="American Typewriter"/>
        <a:ea typeface="American Typewriter"/>
        <a:cs typeface="American Typewriter"/>
      </a:majorFont>
      <a:minorFont>
        <a:latin typeface="American Typewriter"/>
        <a:ea typeface="American Typewriter"/>
        <a:cs typeface="American Typewriter"/>
      </a:minorFont>
    </a:fontScheme>
    <a:fmtScheme name="HardCov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DEF"/>
            </a:solidFill>
            <a:effectLst>
              <a:outerShdw sx="100000" sy="100000" kx="0" ky="0" algn="b" rotWithShape="0" blurRad="25400" dist="12700" dir="16200000">
                <a:srgbClr val="000000">
                  <a:alpha val="40000"/>
                </a:srgbClr>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2">
              <a:satOff val="-3676"/>
              <a:lumOff val="-12171"/>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E603B"/>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HardCover">
  <a:themeElements>
    <a:clrScheme name="HardCover">
      <a:dk1>
        <a:srgbClr val="000000"/>
      </a:dk1>
      <a:lt1>
        <a:srgbClr val="FFFFFF"/>
      </a:lt1>
      <a:dk2>
        <a:srgbClr val="5C5A52"/>
      </a:dk2>
      <a:lt2>
        <a:srgbClr val="DCDEE0"/>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HardCover">
      <a:majorFont>
        <a:latin typeface="American Typewriter"/>
        <a:ea typeface="American Typewriter"/>
        <a:cs typeface="American Typewriter"/>
      </a:majorFont>
      <a:minorFont>
        <a:latin typeface="American Typewriter"/>
        <a:ea typeface="American Typewriter"/>
        <a:cs typeface="American Typewriter"/>
      </a:minorFont>
    </a:fontScheme>
    <a:fmtScheme name="HardCov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DEF"/>
            </a:solidFill>
            <a:effectLst>
              <a:outerShdw sx="100000" sy="100000" kx="0" ky="0" algn="b" rotWithShape="0" blurRad="25400" dist="12700" dir="16200000">
                <a:srgbClr val="000000">
                  <a:alpha val="40000"/>
                </a:srgbClr>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2">
              <a:satOff val="-3676"/>
              <a:lumOff val="-12171"/>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6E603B"/>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